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0" r:id="rId3"/>
    <p:sldId id="321" r:id="rId4"/>
    <p:sldId id="322" r:id="rId5"/>
    <p:sldId id="323" r:id="rId6"/>
    <p:sldId id="324" r:id="rId7"/>
    <p:sldId id="325" r:id="rId8"/>
    <p:sldId id="257" r:id="rId9"/>
    <p:sldId id="258" r:id="rId10"/>
    <p:sldId id="259" r:id="rId11"/>
    <p:sldId id="260" r:id="rId12"/>
    <p:sldId id="326" r:id="rId13"/>
    <p:sldId id="340" r:id="rId14"/>
    <p:sldId id="341" r:id="rId15"/>
    <p:sldId id="342" r:id="rId16"/>
    <p:sldId id="344" r:id="rId17"/>
    <p:sldId id="343" r:id="rId18"/>
    <p:sldId id="345"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327" r:id="rId48"/>
    <p:sldId id="328" r:id="rId49"/>
    <p:sldId id="329" r:id="rId50"/>
    <p:sldId id="330" r:id="rId51"/>
    <p:sldId id="331" r:id="rId52"/>
    <p:sldId id="332" r:id="rId53"/>
    <p:sldId id="333" r:id="rId54"/>
    <p:sldId id="334" r:id="rId55"/>
    <p:sldId id="305" r:id="rId56"/>
    <p:sldId id="346" r:id="rId57"/>
    <p:sldId id="289" r:id="rId58"/>
    <p:sldId id="290" r:id="rId59"/>
    <p:sldId id="291" r:id="rId60"/>
    <p:sldId id="292" r:id="rId61"/>
    <p:sldId id="293" r:id="rId62"/>
    <p:sldId id="294" r:id="rId63"/>
    <p:sldId id="295" r:id="rId64"/>
    <p:sldId id="296" r:id="rId65"/>
    <p:sldId id="297" r:id="rId66"/>
    <p:sldId id="298" r:id="rId67"/>
    <p:sldId id="299" r:id="rId68"/>
    <p:sldId id="300" r:id="rId69"/>
    <p:sldId id="301" r:id="rId70"/>
    <p:sldId id="302" r:id="rId71"/>
    <p:sldId id="303" r:id="rId72"/>
    <p:sldId id="304" r:id="rId73"/>
    <p:sldId id="335" r:id="rId74"/>
    <p:sldId id="306" r:id="rId75"/>
    <p:sldId id="307" r:id="rId76"/>
    <p:sldId id="308" r:id="rId77"/>
    <p:sldId id="309" r:id="rId78"/>
    <p:sldId id="310" r:id="rId79"/>
    <p:sldId id="311" r:id="rId80"/>
    <p:sldId id="312" r:id="rId81"/>
    <p:sldId id="313" r:id="rId82"/>
    <p:sldId id="314" r:id="rId83"/>
    <p:sldId id="315" r:id="rId84"/>
    <p:sldId id="316" r:id="rId85"/>
    <p:sldId id="317" r:id="rId86"/>
    <p:sldId id="318" r:id="rId87"/>
    <p:sldId id="319" r:id="rId88"/>
    <p:sldId id="337" r:id="rId89"/>
    <p:sldId id="347" r:id="rId90"/>
    <p:sldId id="348" r:id="rId91"/>
    <p:sldId id="349" r:id="rId92"/>
    <p:sldId id="350" r:id="rId93"/>
    <p:sldId id="351" r:id="rId94"/>
    <p:sldId id="352" r:id="rId95"/>
    <p:sldId id="338" r:id="rId96"/>
    <p:sldId id="339" r:id="rId9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2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59FD2017-6FD1-4377-BB02-199B3EE4371A}" type="datetimeFigureOut">
              <a:rPr lang="en-CA" smtClean="0"/>
              <a:t>05/06/2017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660F865-9CF3-4AE8-BAB4-F5847314CF75}" type="slidenum">
              <a:rPr lang="en-CA" smtClean="0"/>
              <a:t>‹#›</a:t>
            </a:fld>
            <a:endParaRPr lang="en-CA"/>
          </a:p>
        </p:txBody>
      </p:sp>
    </p:spTree>
    <p:extLst>
      <p:ext uri="{BB962C8B-B14F-4D97-AF65-F5344CB8AC3E}">
        <p14:creationId xmlns:p14="http://schemas.microsoft.com/office/powerpoint/2010/main" val="3121934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9FD2017-6FD1-4377-BB02-199B3EE4371A}" type="datetimeFigureOut">
              <a:rPr lang="en-CA" smtClean="0"/>
              <a:t>05/06/2017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660F865-9CF3-4AE8-BAB4-F5847314CF75}" type="slidenum">
              <a:rPr lang="en-CA" smtClean="0"/>
              <a:t>‹#›</a:t>
            </a:fld>
            <a:endParaRPr lang="en-CA"/>
          </a:p>
        </p:txBody>
      </p:sp>
    </p:spTree>
    <p:extLst>
      <p:ext uri="{BB962C8B-B14F-4D97-AF65-F5344CB8AC3E}">
        <p14:creationId xmlns:p14="http://schemas.microsoft.com/office/powerpoint/2010/main" val="2132334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9FD2017-6FD1-4377-BB02-199B3EE4371A}" type="datetimeFigureOut">
              <a:rPr lang="en-CA" smtClean="0"/>
              <a:t>05/06/2017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660F865-9CF3-4AE8-BAB4-F5847314CF75}" type="slidenum">
              <a:rPr lang="en-CA" smtClean="0"/>
              <a:t>‹#›</a:t>
            </a:fld>
            <a:endParaRPr lang="en-CA"/>
          </a:p>
        </p:txBody>
      </p:sp>
    </p:spTree>
    <p:extLst>
      <p:ext uri="{BB962C8B-B14F-4D97-AF65-F5344CB8AC3E}">
        <p14:creationId xmlns:p14="http://schemas.microsoft.com/office/powerpoint/2010/main" val="3046914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9FD2017-6FD1-4377-BB02-199B3EE4371A}" type="datetimeFigureOut">
              <a:rPr lang="en-CA" smtClean="0"/>
              <a:t>05/06/2017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660F865-9CF3-4AE8-BAB4-F5847314CF75}" type="slidenum">
              <a:rPr lang="en-CA" smtClean="0"/>
              <a:t>‹#›</a:t>
            </a:fld>
            <a:endParaRPr lang="en-CA"/>
          </a:p>
        </p:txBody>
      </p:sp>
    </p:spTree>
    <p:extLst>
      <p:ext uri="{BB962C8B-B14F-4D97-AF65-F5344CB8AC3E}">
        <p14:creationId xmlns:p14="http://schemas.microsoft.com/office/powerpoint/2010/main" val="620644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FD2017-6FD1-4377-BB02-199B3EE4371A}" type="datetimeFigureOut">
              <a:rPr lang="en-CA" smtClean="0"/>
              <a:t>05/06/2017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660F865-9CF3-4AE8-BAB4-F5847314CF75}" type="slidenum">
              <a:rPr lang="en-CA" smtClean="0"/>
              <a:t>‹#›</a:t>
            </a:fld>
            <a:endParaRPr lang="en-CA"/>
          </a:p>
        </p:txBody>
      </p:sp>
    </p:spTree>
    <p:extLst>
      <p:ext uri="{BB962C8B-B14F-4D97-AF65-F5344CB8AC3E}">
        <p14:creationId xmlns:p14="http://schemas.microsoft.com/office/powerpoint/2010/main" val="2127501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59FD2017-6FD1-4377-BB02-199B3EE4371A}" type="datetimeFigureOut">
              <a:rPr lang="en-CA" smtClean="0"/>
              <a:t>05/06/2017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660F865-9CF3-4AE8-BAB4-F5847314CF75}" type="slidenum">
              <a:rPr lang="en-CA" smtClean="0"/>
              <a:t>‹#›</a:t>
            </a:fld>
            <a:endParaRPr lang="en-CA"/>
          </a:p>
        </p:txBody>
      </p:sp>
    </p:spTree>
    <p:extLst>
      <p:ext uri="{BB962C8B-B14F-4D97-AF65-F5344CB8AC3E}">
        <p14:creationId xmlns:p14="http://schemas.microsoft.com/office/powerpoint/2010/main" val="3323163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9FD2017-6FD1-4377-BB02-199B3EE4371A}" type="datetimeFigureOut">
              <a:rPr lang="en-CA" smtClean="0"/>
              <a:t>05/06/2017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660F865-9CF3-4AE8-BAB4-F5847314CF75}" type="slidenum">
              <a:rPr lang="en-CA" smtClean="0"/>
              <a:t>‹#›</a:t>
            </a:fld>
            <a:endParaRPr lang="en-CA"/>
          </a:p>
        </p:txBody>
      </p:sp>
    </p:spTree>
    <p:extLst>
      <p:ext uri="{BB962C8B-B14F-4D97-AF65-F5344CB8AC3E}">
        <p14:creationId xmlns:p14="http://schemas.microsoft.com/office/powerpoint/2010/main" val="3043453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59FD2017-6FD1-4377-BB02-199B3EE4371A}" type="datetimeFigureOut">
              <a:rPr lang="en-CA" smtClean="0"/>
              <a:t>05/06/2017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660F865-9CF3-4AE8-BAB4-F5847314CF75}" type="slidenum">
              <a:rPr lang="en-CA" smtClean="0"/>
              <a:t>‹#›</a:t>
            </a:fld>
            <a:endParaRPr lang="en-CA"/>
          </a:p>
        </p:txBody>
      </p:sp>
    </p:spTree>
    <p:extLst>
      <p:ext uri="{BB962C8B-B14F-4D97-AF65-F5344CB8AC3E}">
        <p14:creationId xmlns:p14="http://schemas.microsoft.com/office/powerpoint/2010/main" val="844130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FD2017-6FD1-4377-BB02-199B3EE4371A}" type="datetimeFigureOut">
              <a:rPr lang="en-CA" smtClean="0"/>
              <a:t>05/06/2017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660F865-9CF3-4AE8-BAB4-F5847314CF75}" type="slidenum">
              <a:rPr lang="en-CA" smtClean="0"/>
              <a:t>‹#›</a:t>
            </a:fld>
            <a:endParaRPr lang="en-CA"/>
          </a:p>
        </p:txBody>
      </p:sp>
    </p:spTree>
    <p:extLst>
      <p:ext uri="{BB962C8B-B14F-4D97-AF65-F5344CB8AC3E}">
        <p14:creationId xmlns:p14="http://schemas.microsoft.com/office/powerpoint/2010/main" val="62642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FD2017-6FD1-4377-BB02-199B3EE4371A}" type="datetimeFigureOut">
              <a:rPr lang="en-CA" smtClean="0"/>
              <a:t>05/06/2017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660F865-9CF3-4AE8-BAB4-F5847314CF75}" type="slidenum">
              <a:rPr lang="en-CA" smtClean="0"/>
              <a:t>‹#›</a:t>
            </a:fld>
            <a:endParaRPr lang="en-CA"/>
          </a:p>
        </p:txBody>
      </p:sp>
    </p:spTree>
    <p:extLst>
      <p:ext uri="{BB962C8B-B14F-4D97-AF65-F5344CB8AC3E}">
        <p14:creationId xmlns:p14="http://schemas.microsoft.com/office/powerpoint/2010/main" val="3655463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FD2017-6FD1-4377-BB02-199B3EE4371A}" type="datetimeFigureOut">
              <a:rPr lang="en-CA" smtClean="0"/>
              <a:t>05/06/2017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660F865-9CF3-4AE8-BAB4-F5847314CF75}" type="slidenum">
              <a:rPr lang="en-CA" smtClean="0"/>
              <a:t>‹#›</a:t>
            </a:fld>
            <a:endParaRPr lang="en-CA"/>
          </a:p>
        </p:txBody>
      </p:sp>
    </p:spTree>
    <p:extLst>
      <p:ext uri="{BB962C8B-B14F-4D97-AF65-F5344CB8AC3E}">
        <p14:creationId xmlns:p14="http://schemas.microsoft.com/office/powerpoint/2010/main" val="4184795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FD2017-6FD1-4377-BB02-199B3EE4371A}" type="datetimeFigureOut">
              <a:rPr lang="en-CA" smtClean="0"/>
              <a:t>05/06/2017</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60F865-9CF3-4AE8-BAB4-F5847314CF75}" type="slidenum">
              <a:rPr lang="en-CA" smtClean="0"/>
              <a:t>‹#›</a:t>
            </a:fld>
            <a:endParaRPr lang="en-CA"/>
          </a:p>
        </p:txBody>
      </p:sp>
    </p:spTree>
    <p:extLst>
      <p:ext uri="{BB962C8B-B14F-4D97-AF65-F5344CB8AC3E}">
        <p14:creationId xmlns:p14="http://schemas.microsoft.com/office/powerpoint/2010/main" val="224019342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7772400" cy="1470025"/>
          </a:xfrm>
        </p:spPr>
        <p:txBody>
          <a:bodyPr>
            <a:normAutofit/>
          </a:bodyPr>
          <a:lstStyle/>
          <a:p>
            <a:r>
              <a:rPr lang="en-US" sz="7200" dirty="0" smtClean="0">
                <a:latin typeface="AR JULIAN" panose="02000000000000000000" pitchFamily="2" charset="0"/>
              </a:rPr>
              <a:t>Sunday, June 4</a:t>
            </a:r>
            <a:r>
              <a:rPr lang="en-US" sz="7200" baseline="30000" dirty="0" smtClean="0">
                <a:latin typeface="AR JULIAN" panose="02000000000000000000" pitchFamily="2" charset="0"/>
              </a:rPr>
              <a:t>th</a:t>
            </a:r>
            <a:endParaRPr lang="en-CA" sz="7200" dirty="0">
              <a:latin typeface="AR JULIAN" panose="02000000000000000000" pitchFamily="2" charset="0"/>
            </a:endParaRPr>
          </a:p>
        </p:txBody>
      </p:sp>
      <p:sp>
        <p:nvSpPr>
          <p:cNvPr id="3" name="Subtitle 2"/>
          <p:cNvSpPr>
            <a:spLocks noGrp="1"/>
          </p:cNvSpPr>
          <p:nvPr>
            <p:ph type="subTitle" idx="1"/>
          </p:nvPr>
        </p:nvSpPr>
        <p:spPr>
          <a:xfrm>
            <a:off x="323528" y="1700808"/>
            <a:ext cx="8640960" cy="1224136"/>
          </a:xfrm>
        </p:spPr>
        <p:txBody>
          <a:bodyPr>
            <a:normAutofit/>
          </a:bodyPr>
          <a:lstStyle/>
          <a:p>
            <a:r>
              <a:rPr lang="en-US" sz="7200" dirty="0" smtClean="0">
                <a:latin typeface="AR JULIAN" panose="02000000000000000000" pitchFamily="2" charset="0"/>
              </a:rPr>
              <a:t>Pentecost/Pride Sunday</a:t>
            </a:r>
            <a:endParaRPr lang="en-CA" sz="7200" dirty="0">
              <a:latin typeface="AR JULI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2933585"/>
            <a:ext cx="5112568" cy="2863038"/>
          </a:xfrm>
          <a:prstGeom prst="rect">
            <a:avLst/>
          </a:prstGeom>
        </p:spPr>
      </p:pic>
      <p:sp>
        <p:nvSpPr>
          <p:cNvPr id="5" name="TextBox 4"/>
          <p:cNvSpPr txBox="1"/>
          <p:nvPr/>
        </p:nvSpPr>
        <p:spPr>
          <a:xfrm>
            <a:off x="3129716" y="5836622"/>
            <a:ext cx="3100592" cy="369332"/>
          </a:xfrm>
          <a:prstGeom prst="rect">
            <a:avLst/>
          </a:prstGeom>
          <a:noFill/>
        </p:spPr>
        <p:txBody>
          <a:bodyPr wrap="none" rtlCol="0">
            <a:spAutoFit/>
          </a:bodyPr>
          <a:lstStyle/>
          <a:p>
            <a:r>
              <a:rPr lang="en-CA" dirty="0" smtClean="0"/>
              <a:t>Creation by Justin </a:t>
            </a:r>
            <a:r>
              <a:rPr lang="en-CA" dirty="0" err="1" smtClean="0"/>
              <a:t>Christenbery</a:t>
            </a:r>
            <a:endParaRPr lang="en-CA" dirty="0"/>
          </a:p>
        </p:txBody>
      </p:sp>
    </p:spTree>
    <p:extLst>
      <p:ext uri="{BB962C8B-B14F-4D97-AF65-F5344CB8AC3E}">
        <p14:creationId xmlns:p14="http://schemas.microsoft.com/office/powerpoint/2010/main" val="534570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78698"/>
          </a:xfrm>
        </p:spPr>
        <p:txBody>
          <a:bodyPr>
            <a:normAutofit fontScale="90000"/>
          </a:bodyPr>
          <a:lstStyle/>
          <a:p>
            <a:r>
              <a:rPr lang="en-CA" dirty="0" smtClean="0"/>
              <a:t>One: We bid you welcome, who are seekers of new faith.</a:t>
            </a:r>
            <a:br>
              <a:rPr lang="en-CA" dirty="0" smtClean="0"/>
            </a:br>
            <a:r>
              <a:rPr lang="en-CA" dirty="0" smtClean="0">
                <a:solidFill>
                  <a:srgbClr val="FFFF00"/>
                </a:solidFill>
              </a:rPr>
              <a:t>All: Who come to probe and explore. Who come to learn.</a:t>
            </a:r>
            <a:br>
              <a:rPr lang="en-CA" dirty="0" smtClean="0">
                <a:solidFill>
                  <a:srgbClr val="FFFF00"/>
                </a:solidFill>
              </a:rPr>
            </a:br>
            <a:r>
              <a:rPr lang="en-CA" dirty="0" smtClean="0"/>
              <a:t>One: We bid you welcome, who enter into this hall as a homecoming.</a:t>
            </a:r>
            <a:br>
              <a:rPr lang="en-CA" dirty="0" smtClean="0"/>
            </a:br>
            <a:r>
              <a:rPr lang="en-CA" dirty="0" smtClean="0">
                <a:solidFill>
                  <a:srgbClr val="FFFF00"/>
                </a:solidFill>
              </a:rPr>
              <a:t>All: Who have found here room for your spirit. Who find in this people a family.</a:t>
            </a:r>
            <a:endParaRPr lang="en-CA" dirty="0">
              <a:solidFill>
                <a:srgbClr val="FFFF00"/>
              </a:solidFill>
            </a:endParaRPr>
          </a:p>
        </p:txBody>
      </p:sp>
    </p:spTree>
    <p:extLst>
      <p:ext uri="{BB962C8B-B14F-4D97-AF65-F5344CB8AC3E}">
        <p14:creationId xmlns:p14="http://schemas.microsoft.com/office/powerpoint/2010/main" val="1598242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62674"/>
          </a:xfrm>
        </p:spPr>
        <p:txBody>
          <a:bodyPr>
            <a:normAutofit/>
          </a:bodyPr>
          <a:lstStyle/>
          <a:p>
            <a:r>
              <a:rPr lang="en-CA" sz="4000" dirty="0" smtClean="0"/>
              <a:t>One: Whoever you are, whatever you are, wherever you are on your journey.</a:t>
            </a:r>
            <a:br>
              <a:rPr lang="en-CA" sz="4000" dirty="0" smtClean="0"/>
            </a:br>
            <a:r>
              <a:rPr lang="en-CA" sz="4000" dirty="0" smtClean="0">
                <a:solidFill>
                  <a:srgbClr val="FFFF00"/>
                </a:solidFill>
              </a:rPr>
              <a:t>All: We bid you welcome.</a:t>
            </a:r>
            <a:endParaRPr lang="en-CA" sz="4000" dirty="0">
              <a:solidFill>
                <a:srgbClr val="FFFF00"/>
              </a:solidFill>
            </a:endParaRPr>
          </a:p>
        </p:txBody>
      </p:sp>
    </p:spTree>
    <p:extLst>
      <p:ext uri="{BB962C8B-B14F-4D97-AF65-F5344CB8AC3E}">
        <p14:creationId xmlns:p14="http://schemas.microsoft.com/office/powerpoint/2010/main" val="1168645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latin typeface="AR JULIAN" panose="02000000000000000000" pitchFamily="2" charset="0"/>
              </a:rPr>
              <a:t>We Are Called</a:t>
            </a:r>
            <a:endParaRPr lang="en-CA" sz="7200" dirty="0">
              <a:latin typeface="AR JULI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417638"/>
            <a:ext cx="3657600" cy="4787900"/>
          </a:xfrm>
          <a:prstGeom prst="rect">
            <a:avLst/>
          </a:prstGeom>
        </p:spPr>
      </p:pic>
      <p:sp>
        <p:nvSpPr>
          <p:cNvPr id="4" name="TextBox 3"/>
          <p:cNvSpPr txBox="1"/>
          <p:nvPr/>
        </p:nvSpPr>
        <p:spPr>
          <a:xfrm>
            <a:off x="6556184" y="4049336"/>
            <a:ext cx="2282163" cy="646331"/>
          </a:xfrm>
          <a:prstGeom prst="rect">
            <a:avLst/>
          </a:prstGeom>
          <a:noFill/>
        </p:spPr>
        <p:txBody>
          <a:bodyPr wrap="none" rtlCol="0">
            <a:spAutoFit/>
          </a:bodyPr>
          <a:lstStyle/>
          <a:p>
            <a:r>
              <a:rPr lang="en-CA" dirty="0" err="1"/>
              <a:t>Abandonded</a:t>
            </a:r>
            <a:r>
              <a:rPr lang="en-CA" dirty="0"/>
              <a:t> Worship </a:t>
            </a:r>
            <a:endParaRPr lang="en-CA" dirty="0" smtClean="0"/>
          </a:p>
          <a:p>
            <a:r>
              <a:rPr lang="en-CA" dirty="0" smtClean="0"/>
              <a:t>by </a:t>
            </a:r>
            <a:r>
              <a:rPr lang="en-CA" dirty="0"/>
              <a:t>Gwen </a:t>
            </a:r>
            <a:r>
              <a:rPr lang="en-CA" dirty="0" err="1"/>
              <a:t>Meharg</a:t>
            </a:r>
            <a:endParaRPr lang="en-CA" dirty="0"/>
          </a:p>
        </p:txBody>
      </p:sp>
    </p:spTree>
    <p:extLst>
      <p:ext uri="{BB962C8B-B14F-4D97-AF65-F5344CB8AC3E}">
        <p14:creationId xmlns:p14="http://schemas.microsoft.com/office/powerpoint/2010/main" val="4193177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6250706"/>
          </a:xfrm>
        </p:spPr>
        <p:txBody>
          <a:bodyPr>
            <a:normAutofit/>
          </a:bodyPr>
          <a:lstStyle/>
          <a:p>
            <a:r>
              <a:rPr lang="en-US" dirty="0" smtClean="0"/>
              <a:t>Come!  Live in the light!</a:t>
            </a:r>
            <a:br>
              <a:rPr lang="en-US" dirty="0" smtClean="0"/>
            </a:br>
            <a:r>
              <a:rPr lang="en-US" dirty="0" smtClean="0"/>
              <a:t>Shine with the joy </a:t>
            </a:r>
            <a:br>
              <a:rPr lang="en-US" dirty="0" smtClean="0"/>
            </a:br>
            <a:r>
              <a:rPr lang="en-US" dirty="0" smtClean="0"/>
              <a:t>and the love of the Lord!</a:t>
            </a:r>
            <a:br>
              <a:rPr lang="en-US" dirty="0" smtClean="0"/>
            </a:br>
            <a:r>
              <a:rPr lang="en-US" dirty="0" smtClean="0"/>
              <a:t>We are called to be light </a:t>
            </a:r>
            <a:br>
              <a:rPr lang="en-US" dirty="0" smtClean="0"/>
            </a:br>
            <a:r>
              <a:rPr lang="en-US" dirty="0" smtClean="0"/>
              <a:t>for the kingdom,</a:t>
            </a:r>
            <a:br>
              <a:rPr lang="en-US" dirty="0" smtClean="0"/>
            </a:br>
            <a:r>
              <a:rPr lang="en-US" dirty="0" smtClean="0"/>
              <a:t>To live in the freedom </a:t>
            </a:r>
            <a:br>
              <a:rPr lang="en-US" dirty="0" smtClean="0"/>
            </a:br>
            <a:r>
              <a:rPr lang="en-US" dirty="0" smtClean="0"/>
              <a:t>of the city of God. </a:t>
            </a:r>
            <a:endParaRPr lang="en-CA" dirty="0"/>
          </a:p>
        </p:txBody>
      </p:sp>
    </p:spTree>
    <p:extLst>
      <p:ext uri="{BB962C8B-B14F-4D97-AF65-F5344CB8AC3E}">
        <p14:creationId xmlns:p14="http://schemas.microsoft.com/office/powerpoint/2010/main" val="2145547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036496" cy="5688632"/>
          </a:xfrm>
        </p:spPr>
        <p:txBody>
          <a:bodyPr>
            <a:normAutofit/>
          </a:bodyPr>
          <a:lstStyle/>
          <a:p>
            <a:r>
              <a:rPr lang="en-US" dirty="0" smtClean="0"/>
              <a:t>We are called to act with justice,</a:t>
            </a:r>
            <a:br>
              <a:rPr lang="en-US" dirty="0" smtClean="0"/>
            </a:br>
            <a:r>
              <a:rPr lang="en-US" dirty="0" smtClean="0"/>
              <a:t>We are called to love tenderly;</a:t>
            </a:r>
            <a:br>
              <a:rPr lang="en-US" dirty="0" smtClean="0"/>
            </a:br>
            <a:r>
              <a:rPr lang="en-US" dirty="0" smtClean="0"/>
              <a:t>We are called to serve one another,</a:t>
            </a:r>
            <a:br>
              <a:rPr lang="en-US" dirty="0" smtClean="0"/>
            </a:br>
            <a:r>
              <a:rPr lang="en-US" dirty="0" smtClean="0"/>
              <a:t>To walk humbly with God. </a:t>
            </a:r>
            <a:endParaRPr lang="en-CA" dirty="0"/>
          </a:p>
        </p:txBody>
      </p:sp>
    </p:spTree>
    <p:extLst>
      <p:ext uri="{BB962C8B-B14F-4D97-AF65-F5344CB8AC3E}">
        <p14:creationId xmlns:p14="http://schemas.microsoft.com/office/powerpoint/2010/main" val="248754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564904"/>
            <a:ext cx="8229600" cy="1143000"/>
          </a:xfrm>
        </p:spPr>
        <p:txBody>
          <a:bodyPr>
            <a:normAutofit fontScale="90000"/>
          </a:bodyPr>
          <a:lstStyle/>
          <a:p>
            <a:r>
              <a:rPr lang="en-US" dirty="0" smtClean="0"/>
              <a:t>Come!  Sing a new song!</a:t>
            </a:r>
            <a:br>
              <a:rPr lang="en-US" dirty="0" smtClean="0"/>
            </a:br>
            <a:r>
              <a:rPr lang="en-US" dirty="0" smtClean="0"/>
              <a:t>Show your mercy to all those in fear!</a:t>
            </a:r>
            <a:br>
              <a:rPr lang="en-US" dirty="0" smtClean="0"/>
            </a:br>
            <a:r>
              <a:rPr lang="en-US" dirty="0" smtClean="0"/>
              <a:t>We are called to be hope for the hopeless so hatred and blindness will be no more,</a:t>
            </a:r>
            <a:endParaRPr lang="en-CA" dirty="0"/>
          </a:p>
        </p:txBody>
      </p:sp>
    </p:spTree>
    <p:extLst>
      <p:ext uri="{BB962C8B-B14F-4D97-AF65-F5344CB8AC3E}">
        <p14:creationId xmlns:p14="http://schemas.microsoft.com/office/powerpoint/2010/main" val="379753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036496" cy="5688632"/>
          </a:xfrm>
        </p:spPr>
        <p:txBody>
          <a:bodyPr>
            <a:normAutofit/>
          </a:bodyPr>
          <a:lstStyle/>
          <a:p>
            <a:r>
              <a:rPr lang="en-US" dirty="0" smtClean="0"/>
              <a:t>We are called to act with justice,</a:t>
            </a:r>
            <a:br>
              <a:rPr lang="en-US" dirty="0" smtClean="0"/>
            </a:br>
            <a:r>
              <a:rPr lang="en-US" dirty="0" smtClean="0"/>
              <a:t>We are called to love tenderly;</a:t>
            </a:r>
            <a:br>
              <a:rPr lang="en-US" dirty="0" smtClean="0"/>
            </a:br>
            <a:r>
              <a:rPr lang="en-US" dirty="0" smtClean="0"/>
              <a:t>We are called to serve one another,</a:t>
            </a:r>
            <a:br>
              <a:rPr lang="en-US" dirty="0" smtClean="0"/>
            </a:br>
            <a:r>
              <a:rPr lang="en-US" dirty="0" smtClean="0"/>
              <a:t>To walk humbly with God. </a:t>
            </a:r>
            <a:endParaRPr lang="en-CA" dirty="0"/>
          </a:p>
        </p:txBody>
      </p:sp>
    </p:spTree>
    <p:extLst>
      <p:ext uri="{BB962C8B-B14F-4D97-AF65-F5344CB8AC3E}">
        <p14:creationId xmlns:p14="http://schemas.microsoft.com/office/powerpoint/2010/main" val="2780536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8680"/>
            <a:ext cx="9108504" cy="5256584"/>
          </a:xfrm>
        </p:spPr>
        <p:txBody>
          <a:bodyPr>
            <a:normAutofit/>
          </a:bodyPr>
          <a:lstStyle/>
          <a:p>
            <a:r>
              <a:rPr lang="en-US" dirty="0" smtClean="0"/>
              <a:t>Sing!  Sing a new song!</a:t>
            </a:r>
            <a:br>
              <a:rPr lang="en-US" dirty="0" smtClean="0"/>
            </a:br>
            <a:r>
              <a:rPr lang="en-US" dirty="0" smtClean="0"/>
              <a:t>Sing of that great day </a:t>
            </a:r>
            <a:br>
              <a:rPr lang="en-US" dirty="0" smtClean="0"/>
            </a:br>
            <a:r>
              <a:rPr lang="en-US" dirty="0" smtClean="0"/>
              <a:t>when all will be one!</a:t>
            </a:r>
            <a:br>
              <a:rPr lang="en-US" dirty="0" smtClean="0"/>
            </a:br>
            <a:r>
              <a:rPr lang="en-US" dirty="0" smtClean="0"/>
              <a:t>God will reign,</a:t>
            </a:r>
            <a:br>
              <a:rPr lang="en-US" dirty="0" smtClean="0"/>
            </a:br>
            <a:r>
              <a:rPr lang="en-US" dirty="0" smtClean="0"/>
              <a:t>And we’ll walk with each other </a:t>
            </a:r>
            <a:br>
              <a:rPr lang="en-US" dirty="0" smtClean="0"/>
            </a:br>
            <a:r>
              <a:rPr lang="en-US" dirty="0" smtClean="0"/>
              <a:t>As sisters and brothers united in love.</a:t>
            </a:r>
            <a:endParaRPr lang="en-CA" dirty="0"/>
          </a:p>
        </p:txBody>
      </p:sp>
    </p:spTree>
    <p:extLst>
      <p:ext uri="{BB962C8B-B14F-4D97-AF65-F5344CB8AC3E}">
        <p14:creationId xmlns:p14="http://schemas.microsoft.com/office/powerpoint/2010/main" val="122618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036496" cy="5688632"/>
          </a:xfrm>
        </p:spPr>
        <p:txBody>
          <a:bodyPr>
            <a:normAutofit/>
          </a:bodyPr>
          <a:lstStyle/>
          <a:p>
            <a:r>
              <a:rPr lang="en-US" dirty="0" smtClean="0"/>
              <a:t>We are called to act with justice,</a:t>
            </a:r>
            <a:br>
              <a:rPr lang="en-US" dirty="0" smtClean="0"/>
            </a:br>
            <a:r>
              <a:rPr lang="en-US" dirty="0" smtClean="0"/>
              <a:t>We are called to love tenderly;</a:t>
            </a:r>
            <a:br>
              <a:rPr lang="en-US" dirty="0" smtClean="0"/>
            </a:br>
            <a:r>
              <a:rPr lang="en-US" dirty="0" smtClean="0"/>
              <a:t>We are called to serve one another,</a:t>
            </a:r>
            <a:br>
              <a:rPr lang="en-US" dirty="0" smtClean="0"/>
            </a:br>
            <a:r>
              <a:rPr lang="en-US" dirty="0" smtClean="0"/>
              <a:t>To walk humbly with God.</a:t>
            </a:r>
            <a:br>
              <a:rPr lang="en-US" dirty="0" smtClean="0"/>
            </a:br>
            <a:r>
              <a:rPr lang="en-US" dirty="0" smtClean="0"/>
              <a:t>To walk humbly with God. ** </a:t>
            </a:r>
            <a:endParaRPr lang="en-CA" dirty="0"/>
          </a:p>
        </p:txBody>
      </p:sp>
    </p:spTree>
    <p:extLst>
      <p:ext uri="{BB962C8B-B14F-4D97-AF65-F5344CB8AC3E}">
        <p14:creationId xmlns:p14="http://schemas.microsoft.com/office/powerpoint/2010/main" val="1248742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784976" cy="1143000"/>
          </a:xfrm>
        </p:spPr>
        <p:txBody>
          <a:bodyPr>
            <a:noAutofit/>
          </a:bodyPr>
          <a:lstStyle/>
          <a:p>
            <a:r>
              <a:rPr lang="en-US" sz="7200" dirty="0" smtClean="0">
                <a:latin typeface="AR JULIAN" panose="02000000000000000000" pitchFamily="2" charset="0"/>
              </a:rPr>
              <a:t>Prayer of Approach</a:t>
            </a:r>
            <a:endParaRPr lang="en-CA" sz="7200" dirty="0">
              <a:latin typeface="AR JULI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2204864"/>
            <a:ext cx="5733194" cy="4304306"/>
          </a:xfrm>
          <a:prstGeom prst="rect">
            <a:avLst/>
          </a:prstGeom>
        </p:spPr>
      </p:pic>
      <p:sp>
        <p:nvSpPr>
          <p:cNvPr id="4" name="TextBox 3"/>
          <p:cNvSpPr txBox="1"/>
          <p:nvPr/>
        </p:nvSpPr>
        <p:spPr>
          <a:xfrm>
            <a:off x="7380312" y="4033851"/>
            <a:ext cx="1646092" cy="646331"/>
          </a:xfrm>
          <a:prstGeom prst="rect">
            <a:avLst/>
          </a:prstGeom>
          <a:noFill/>
        </p:spPr>
        <p:txBody>
          <a:bodyPr wrap="none" rtlCol="0">
            <a:spAutoFit/>
          </a:bodyPr>
          <a:lstStyle/>
          <a:p>
            <a:r>
              <a:rPr lang="en-CA" dirty="0"/>
              <a:t>“rainbow tree</a:t>
            </a:r>
            <a:r>
              <a:rPr lang="en-CA" dirty="0" smtClean="0"/>
              <a:t>”</a:t>
            </a:r>
          </a:p>
          <a:p>
            <a:r>
              <a:rPr lang="en-CA" dirty="0" smtClean="0"/>
              <a:t> </a:t>
            </a:r>
            <a:r>
              <a:rPr lang="en-CA" dirty="0"/>
              <a:t>by </a:t>
            </a:r>
            <a:r>
              <a:rPr lang="en-CA" dirty="0" err="1"/>
              <a:t>fuzziebutter</a:t>
            </a:r>
            <a:endParaRPr lang="en-CA" dirty="0"/>
          </a:p>
        </p:txBody>
      </p:sp>
    </p:spTree>
    <p:extLst>
      <p:ext uri="{BB962C8B-B14F-4D97-AF65-F5344CB8AC3E}">
        <p14:creationId xmlns:p14="http://schemas.microsoft.com/office/powerpoint/2010/main" val="2277591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672"/>
            <a:ext cx="8229600" cy="2650306"/>
          </a:xfrm>
        </p:spPr>
        <p:txBody>
          <a:bodyPr>
            <a:noAutofit/>
          </a:bodyPr>
          <a:lstStyle/>
          <a:p>
            <a:r>
              <a:rPr lang="en-US" sz="7200" dirty="0" smtClean="0">
                <a:latin typeface="AR JULIAN" panose="02000000000000000000" pitchFamily="2" charset="0"/>
              </a:rPr>
              <a:t>Let Us </a:t>
            </a:r>
            <a:r>
              <a:rPr lang="en-US" sz="7200" dirty="0">
                <a:latin typeface="AR JULIAN" panose="02000000000000000000" pitchFamily="2" charset="0"/>
              </a:rPr>
              <a:t>B</a:t>
            </a:r>
            <a:r>
              <a:rPr lang="en-US" sz="7200" dirty="0" smtClean="0">
                <a:latin typeface="AR JULIAN" panose="02000000000000000000" pitchFamily="2" charset="0"/>
              </a:rPr>
              <a:t>uild </a:t>
            </a:r>
            <a:r>
              <a:rPr lang="en-US" sz="7200" dirty="0">
                <a:latin typeface="AR JULIAN" panose="02000000000000000000" pitchFamily="2" charset="0"/>
              </a:rPr>
              <a:t>A</a:t>
            </a:r>
            <a:r>
              <a:rPr lang="en-US" sz="7200" dirty="0" smtClean="0">
                <a:latin typeface="AR JULIAN" panose="02000000000000000000" pitchFamily="2" charset="0"/>
              </a:rPr>
              <a:t> House</a:t>
            </a:r>
            <a:br>
              <a:rPr lang="en-US" sz="7200" dirty="0" smtClean="0">
                <a:latin typeface="AR JULIAN" panose="02000000000000000000" pitchFamily="2" charset="0"/>
              </a:rPr>
            </a:br>
            <a:r>
              <a:rPr lang="en-US" dirty="0" smtClean="0">
                <a:latin typeface="AR JULIAN" panose="02000000000000000000" pitchFamily="2" charset="0"/>
              </a:rPr>
              <a:t>(MV #1)</a:t>
            </a:r>
            <a:endParaRPr lang="en-CA" dirty="0">
              <a:latin typeface="AR JULI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2708920"/>
            <a:ext cx="5076056" cy="3807042"/>
          </a:xfrm>
          <a:prstGeom prst="rect">
            <a:avLst/>
          </a:prstGeom>
        </p:spPr>
      </p:pic>
      <p:sp>
        <p:nvSpPr>
          <p:cNvPr id="4" name="TextBox 3"/>
          <p:cNvSpPr txBox="1"/>
          <p:nvPr/>
        </p:nvSpPr>
        <p:spPr>
          <a:xfrm>
            <a:off x="6881842" y="4012276"/>
            <a:ext cx="2234586" cy="1200329"/>
          </a:xfrm>
          <a:prstGeom prst="rect">
            <a:avLst/>
          </a:prstGeom>
          <a:noFill/>
        </p:spPr>
        <p:txBody>
          <a:bodyPr wrap="none" rtlCol="0">
            <a:spAutoFit/>
          </a:bodyPr>
          <a:lstStyle/>
          <a:p>
            <a:r>
              <a:rPr lang="en-US" dirty="0" smtClean="0"/>
              <a:t>Rainbow made</a:t>
            </a:r>
          </a:p>
          <a:p>
            <a:r>
              <a:rPr lang="en-US" dirty="0"/>
              <a:t>f</a:t>
            </a:r>
            <a:r>
              <a:rPr lang="en-US" dirty="0" smtClean="0"/>
              <a:t>rom used shipping</a:t>
            </a:r>
          </a:p>
          <a:p>
            <a:r>
              <a:rPr lang="en-US" dirty="0"/>
              <a:t>c</a:t>
            </a:r>
            <a:r>
              <a:rPr lang="en-US" dirty="0" smtClean="0"/>
              <a:t>ontainers in Western</a:t>
            </a:r>
          </a:p>
          <a:p>
            <a:r>
              <a:rPr lang="en-US" dirty="0" smtClean="0"/>
              <a:t>Australia</a:t>
            </a:r>
            <a:endParaRPr lang="en-CA" dirty="0"/>
          </a:p>
        </p:txBody>
      </p:sp>
    </p:spTree>
    <p:extLst>
      <p:ext uri="{BB962C8B-B14F-4D97-AF65-F5344CB8AC3E}">
        <p14:creationId xmlns:p14="http://schemas.microsoft.com/office/powerpoint/2010/main" val="2334707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34682"/>
          </a:xfrm>
        </p:spPr>
        <p:txBody>
          <a:bodyPr/>
          <a:lstStyle/>
          <a:p>
            <a:r>
              <a:rPr lang="en-CA" dirty="0" smtClean="0">
                <a:solidFill>
                  <a:srgbClr val="FFFF00"/>
                </a:solidFill>
              </a:rPr>
              <a:t>O Holy One, known to us in many ways, be present with us now. We ask for your blessings as we rejoice as a community this day. Bless our pride that it be a humble reflection of gratitude for who it is you have created us to be.</a:t>
            </a:r>
            <a:endParaRPr lang="en-CA" dirty="0">
              <a:solidFill>
                <a:srgbClr val="FFFF00"/>
              </a:solidFill>
            </a:endParaRPr>
          </a:p>
        </p:txBody>
      </p:sp>
    </p:spTree>
    <p:extLst>
      <p:ext uri="{BB962C8B-B14F-4D97-AF65-F5344CB8AC3E}">
        <p14:creationId xmlns:p14="http://schemas.microsoft.com/office/powerpoint/2010/main" val="1713654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50706"/>
          </a:xfrm>
        </p:spPr>
        <p:txBody>
          <a:bodyPr/>
          <a:lstStyle/>
          <a:p>
            <a:r>
              <a:rPr lang="en-CA" dirty="0" smtClean="0">
                <a:solidFill>
                  <a:srgbClr val="FFFF00"/>
                </a:solidFill>
              </a:rPr>
              <a:t>Bless our celebration that it be an expression of our joy in love and in health. Bless our laughter that it herald the building of friendships and relationships. Bless those who may come to oppose us that our happiness may be contagious. </a:t>
            </a:r>
            <a:endParaRPr lang="en-CA" dirty="0">
              <a:solidFill>
                <a:srgbClr val="FFFF00"/>
              </a:solidFill>
            </a:endParaRPr>
          </a:p>
        </p:txBody>
      </p:sp>
    </p:spTree>
    <p:extLst>
      <p:ext uri="{BB962C8B-B14F-4D97-AF65-F5344CB8AC3E}">
        <p14:creationId xmlns:p14="http://schemas.microsoft.com/office/powerpoint/2010/main" val="390695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50706"/>
          </a:xfrm>
        </p:spPr>
        <p:txBody>
          <a:bodyPr/>
          <a:lstStyle/>
          <a:p>
            <a:r>
              <a:rPr lang="en-CA" dirty="0" smtClean="0">
                <a:solidFill>
                  <a:srgbClr val="FFFF00"/>
                </a:solidFill>
              </a:rPr>
              <a:t>Bless our differences as a source of our strength and a sign of our respect for one another. Bless those for whom it takes great courage to be here that they may feel the abundance of life.</a:t>
            </a:r>
            <a:endParaRPr lang="en-CA" dirty="0">
              <a:solidFill>
                <a:srgbClr val="FFFF00"/>
              </a:solidFill>
            </a:endParaRPr>
          </a:p>
        </p:txBody>
      </p:sp>
    </p:spTree>
    <p:extLst>
      <p:ext uri="{BB962C8B-B14F-4D97-AF65-F5344CB8AC3E}">
        <p14:creationId xmlns:p14="http://schemas.microsoft.com/office/powerpoint/2010/main" val="2883288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22714"/>
          </a:xfrm>
        </p:spPr>
        <p:txBody>
          <a:bodyPr/>
          <a:lstStyle/>
          <a:p>
            <a:r>
              <a:rPr lang="en-CA" dirty="0" smtClean="0">
                <a:solidFill>
                  <a:srgbClr val="FFFF00"/>
                </a:solidFill>
              </a:rPr>
              <a:t>Bless our calls for equity and freedom that we may both speak and hear your vision of justice and of peace. Bless each one of us here today with your presence and our presence, one with another.</a:t>
            </a:r>
            <a:r>
              <a:rPr lang="en-CA" dirty="0" smtClean="0"/>
              <a:t> </a:t>
            </a:r>
            <a:endParaRPr lang="en-CA" dirty="0"/>
          </a:p>
        </p:txBody>
      </p:sp>
    </p:spTree>
    <p:extLst>
      <p:ext uri="{BB962C8B-B14F-4D97-AF65-F5344CB8AC3E}">
        <p14:creationId xmlns:p14="http://schemas.microsoft.com/office/powerpoint/2010/main" val="2363317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50706"/>
          </a:xfrm>
        </p:spPr>
        <p:txBody>
          <a:bodyPr/>
          <a:lstStyle/>
          <a:p>
            <a:r>
              <a:rPr lang="en-CA" dirty="0" smtClean="0">
                <a:solidFill>
                  <a:srgbClr val="FFFF00"/>
                </a:solidFill>
              </a:rPr>
              <a:t>O Holy One, we call to you and name you as eternal, ever-present, and boundless in love. Yet there are times, O God, when we fail to recognize you in the </a:t>
            </a:r>
            <a:r>
              <a:rPr lang="en-CA" dirty="0" err="1" smtClean="0">
                <a:solidFill>
                  <a:srgbClr val="FFFF00"/>
                </a:solidFill>
              </a:rPr>
              <a:t>dailyness</a:t>
            </a:r>
            <a:r>
              <a:rPr lang="en-CA" dirty="0" smtClean="0">
                <a:solidFill>
                  <a:srgbClr val="FFFF00"/>
                </a:solidFill>
              </a:rPr>
              <a:t> of our lives.</a:t>
            </a:r>
            <a:endParaRPr lang="en-CA" dirty="0">
              <a:solidFill>
                <a:srgbClr val="FFFF00"/>
              </a:solidFill>
            </a:endParaRPr>
          </a:p>
        </p:txBody>
      </p:sp>
    </p:spTree>
    <p:extLst>
      <p:ext uri="{BB962C8B-B14F-4D97-AF65-F5344CB8AC3E}">
        <p14:creationId xmlns:p14="http://schemas.microsoft.com/office/powerpoint/2010/main" val="2625742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78698"/>
          </a:xfrm>
        </p:spPr>
        <p:txBody>
          <a:bodyPr/>
          <a:lstStyle/>
          <a:p>
            <a:r>
              <a:rPr lang="en-CA" dirty="0" smtClean="0">
                <a:solidFill>
                  <a:srgbClr val="FFFF00"/>
                </a:solidFill>
              </a:rPr>
              <a:t>Sometimes shame clenches tightly around our hearts, and we hide our true feelings. Sometimes fear makes us small, and we miss the chance to speak from our strength. Sometimes doubt invades our hopefulness, and we degrade our own wisdom.</a:t>
            </a:r>
            <a:endParaRPr lang="en-CA" dirty="0">
              <a:solidFill>
                <a:srgbClr val="FFFF00"/>
              </a:solidFill>
            </a:endParaRPr>
          </a:p>
        </p:txBody>
      </p:sp>
    </p:spTree>
    <p:extLst>
      <p:ext uri="{BB962C8B-B14F-4D97-AF65-F5344CB8AC3E}">
        <p14:creationId xmlns:p14="http://schemas.microsoft.com/office/powerpoint/2010/main" val="4052244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78698"/>
          </a:xfrm>
        </p:spPr>
        <p:txBody>
          <a:bodyPr/>
          <a:lstStyle/>
          <a:p>
            <a:r>
              <a:rPr lang="en-CA" dirty="0" smtClean="0">
                <a:solidFill>
                  <a:srgbClr val="FFFF00"/>
                </a:solidFill>
              </a:rPr>
              <a:t>Holy God, in the daily round from sunrise to sunset, remind us again of your holy presence hovering near us and in us. Free us from shame and self-doubt. Help us to see you in the moment-by-moment possibilities to live honestly, to act courageously, and to speak from our wisdom.</a:t>
            </a:r>
            <a:r>
              <a:rPr lang="en-CA" dirty="0" smtClean="0"/>
              <a:t> </a:t>
            </a:r>
            <a:endParaRPr lang="en-CA" dirty="0"/>
          </a:p>
        </p:txBody>
      </p:sp>
    </p:spTree>
    <p:extLst>
      <p:ext uri="{BB962C8B-B14F-4D97-AF65-F5344CB8AC3E}">
        <p14:creationId xmlns:p14="http://schemas.microsoft.com/office/powerpoint/2010/main" val="1011079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54562"/>
          </a:xfrm>
        </p:spPr>
        <p:txBody>
          <a:bodyPr/>
          <a:lstStyle/>
          <a:p>
            <a:r>
              <a:rPr lang="en-CA" dirty="0" smtClean="0">
                <a:solidFill>
                  <a:srgbClr val="FFFF00"/>
                </a:solidFill>
              </a:rPr>
              <a:t>All this we ask of you, O Holy One, for you are ever faithful to us. Rejoice with us today! Amen.</a:t>
            </a:r>
            <a:endParaRPr lang="en-CA" dirty="0">
              <a:solidFill>
                <a:srgbClr val="FFFF00"/>
              </a:solidFill>
            </a:endParaRPr>
          </a:p>
        </p:txBody>
      </p:sp>
    </p:spTree>
    <p:extLst>
      <p:ext uri="{BB962C8B-B14F-4D97-AF65-F5344CB8AC3E}">
        <p14:creationId xmlns:p14="http://schemas.microsoft.com/office/powerpoint/2010/main" val="3755731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latin typeface="AR JULIAN" panose="02000000000000000000" pitchFamily="2" charset="0"/>
              </a:rPr>
              <a:t>Acts 2: 1-21</a:t>
            </a:r>
            <a:endParaRPr lang="en-CA" sz="7200" dirty="0">
              <a:latin typeface="AR JULI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1484784"/>
            <a:ext cx="5085184" cy="5085184"/>
          </a:xfrm>
          <a:prstGeom prst="rect">
            <a:avLst/>
          </a:prstGeom>
        </p:spPr>
      </p:pic>
      <p:sp>
        <p:nvSpPr>
          <p:cNvPr id="4" name="TextBox 3"/>
          <p:cNvSpPr txBox="1"/>
          <p:nvPr/>
        </p:nvSpPr>
        <p:spPr>
          <a:xfrm>
            <a:off x="6992888" y="3704210"/>
            <a:ext cx="2148986" cy="646331"/>
          </a:xfrm>
          <a:prstGeom prst="rect">
            <a:avLst/>
          </a:prstGeom>
          <a:noFill/>
        </p:spPr>
        <p:txBody>
          <a:bodyPr wrap="none" rtlCol="0">
            <a:spAutoFit/>
          </a:bodyPr>
          <a:lstStyle/>
          <a:p>
            <a:r>
              <a:rPr lang="en-CA" dirty="0"/>
              <a:t>Pride artwork </a:t>
            </a:r>
            <a:endParaRPr lang="en-CA" dirty="0" smtClean="0"/>
          </a:p>
          <a:p>
            <a:r>
              <a:rPr lang="en-CA" dirty="0" smtClean="0"/>
              <a:t>by </a:t>
            </a:r>
            <a:r>
              <a:rPr lang="en-CA" dirty="0"/>
              <a:t>Benjamin </a:t>
            </a:r>
            <a:r>
              <a:rPr lang="en-CA" dirty="0" err="1"/>
              <a:t>Faucher</a:t>
            </a:r>
            <a:endParaRPr lang="en-CA" dirty="0"/>
          </a:p>
        </p:txBody>
      </p:sp>
    </p:spTree>
    <p:extLst>
      <p:ext uri="{BB962C8B-B14F-4D97-AF65-F5344CB8AC3E}">
        <p14:creationId xmlns:p14="http://schemas.microsoft.com/office/powerpoint/2010/main" val="2442111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6250706"/>
          </a:xfrm>
        </p:spPr>
        <p:txBody>
          <a:bodyPr>
            <a:normAutofit fontScale="90000"/>
          </a:bodyPr>
          <a:lstStyle/>
          <a:p>
            <a:r>
              <a:rPr lang="en-CA" dirty="0"/>
              <a:t>2 </a:t>
            </a:r>
            <a:r>
              <a:rPr lang="en-CA" baseline="30000" dirty="0"/>
              <a:t>1-4</a:t>
            </a:r>
            <a:r>
              <a:rPr lang="en-CA" dirty="0"/>
              <a:t> When the Feast of Pentecost came, they were all together in one place. Without warning there was a sound like a strong wind, gale force—no one could tell where it came from. It filled the whole building. Then, like a wildfire, the Holy Spirit spread through their ranks, and they started speaking in a number of different languages as the Spirit prompted them</a:t>
            </a:r>
            <a:r>
              <a:rPr lang="en-CA" dirty="0" smtClean="0"/>
              <a:t>.</a:t>
            </a:r>
            <a:endParaRPr lang="en-CA" dirty="0"/>
          </a:p>
        </p:txBody>
      </p:sp>
    </p:spTree>
    <p:extLst>
      <p:ext uri="{BB962C8B-B14F-4D97-AF65-F5344CB8AC3E}">
        <p14:creationId xmlns:p14="http://schemas.microsoft.com/office/powerpoint/2010/main" val="4287936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6106690"/>
          </a:xfrm>
        </p:spPr>
        <p:txBody>
          <a:bodyPr>
            <a:normAutofit fontScale="90000"/>
          </a:bodyPr>
          <a:lstStyle/>
          <a:p>
            <a:r>
              <a:rPr lang="en-US" dirty="0" smtClean="0"/>
              <a:t>Let us build a house where love can dwell</a:t>
            </a:r>
            <a:br>
              <a:rPr lang="en-US" dirty="0" smtClean="0"/>
            </a:br>
            <a:r>
              <a:rPr lang="en-US" dirty="0" smtClean="0"/>
              <a:t>and all can safely live,</a:t>
            </a:r>
            <a:br>
              <a:rPr lang="en-US" dirty="0" smtClean="0"/>
            </a:br>
            <a:r>
              <a:rPr lang="en-US" dirty="0" smtClean="0"/>
              <a:t>a place where saints and children tell</a:t>
            </a:r>
            <a:br>
              <a:rPr lang="en-US" dirty="0" smtClean="0"/>
            </a:br>
            <a:r>
              <a:rPr lang="en-US" dirty="0" smtClean="0"/>
              <a:t>how hearts learn to forgive.</a:t>
            </a:r>
            <a:br>
              <a:rPr lang="en-US" dirty="0" smtClean="0"/>
            </a:br>
            <a:r>
              <a:rPr lang="en-US" dirty="0" smtClean="0"/>
              <a:t>Built of hope and dreams and visions,</a:t>
            </a:r>
            <a:br>
              <a:rPr lang="en-US" dirty="0" smtClean="0"/>
            </a:br>
            <a:r>
              <a:rPr lang="en-US" dirty="0" smtClean="0"/>
              <a:t>rock of faith and vault of grace;</a:t>
            </a:r>
            <a:br>
              <a:rPr lang="en-US" dirty="0" smtClean="0"/>
            </a:br>
            <a:r>
              <a:rPr lang="en-US" dirty="0" smtClean="0"/>
              <a:t>here the love of Christ shall end divisions:</a:t>
            </a:r>
            <a:br>
              <a:rPr lang="en-US" dirty="0" smtClean="0"/>
            </a:br>
            <a:r>
              <a:rPr lang="en-US" dirty="0" smtClean="0"/>
              <a:t>All are welcome, all are welcome,</a:t>
            </a:r>
            <a:br>
              <a:rPr lang="en-US" dirty="0" smtClean="0"/>
            </a:br>
            <a:r>
              <a:rPr lang="en-US" dirty="0" smtClean="0"/>
              <a:t>all are welcome in this place.</a:t>
            </a:r>
            <a:endParaRPr lang="en-CA" dirty="0"/>
          </a:p>
        </p:txBody>
      </p:sp>
    </p:spTree>
    <p:extLst>
      <p:ext uri="{BB962C8B-B14F-4D97-AF65-F5344CB8AC3E}">
        <p14:creationId xmlns:p14="http://schemas.microsoft.com/office/powerpoint/2010/main" val="4231638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50706"/>
          </a:xfrm>
        </p:spPr>
        <p:txBody>
          <a:bodyPr>
            <a:normAutofit/>
          </a:bodyPr>
          <a:lstStyle/>
          <a:p>
            <a:r>
              <a:rPr lang="en-CA" sz="4000" baseline="30000" dirty="0"/>
              <a:t>5-11</a:t>
            </a:r>
            <a:r>
              <a:rPr lang="en-CA" sz="4000" dirty="0"/>
              <a:t> There were many Jews staying in Jerusalem just then, devout pilgrims from all over the world. When they heard the sound, they came on the run. Then when they heard, one after another, their own mother tongues being spoken, they were </a:t>
            </a:r>
            <a:r>
              <a:rPr lang="en-CA" sz="4000" dirty="0" smtClean="0"/>
              <a:t>thunderstruck.</a:t>
            </a:r>
            <a:endParaRPr lang="en-CA" sz="4000" dirty="0"/>
          </a:p>
        </p:txBody>
      </p:sp>
    </p:spTree>
    <p:extLst>
      <p:ext uri="{BB962C8B-B14F-4D97-AF65-F5344CB8AC3E}">
        <p14:creationId xmlns:p14="http://schemas.microsoft.com/office/powerpoint/2010/main" val="5524759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06690"/>
          </a:xfrm>
        </p:spPr>
        <p:txBody>
          <a:bodyPr>
            <a:normAutofit/>
          </a:bodyPr>
          <a:lstStyle/>
          <a:p>
            <a:r>
              <a:rPr lang="en-CA" sz="4000" dirty="0" smtClean="0"/>
              <a:t>They </a:t>
            </a:r>
            <a:r>
              <a:rPr lang="en-CA" sz="4000" dirty="0"/>
              <a:t>couldn’t for the life of them figure out what was going on, and kept saying, “Aren’t these all Galileans? How come we’re hearing them talk in our various mother tongues?</a:t>
            </a:r>
            <a:r>
              <a:rPr lang="en-CA" sz="4000" dirty="0" smtClean="0">
                <a:effectLst/>
              </a:rPr>
              <a:t/>
            </a:r>
            <a:br>
              <a:rPr lang="en-CA" sz="4000" dirty="0" smtClean="0">
                <a:effectLst/>
              </a:rPr>
            </a:br>
            <a:r>
              <a:rPr lang="en-CA" sz="4000" dirty="0"/>
              <a:t>Parthians, Medes, and Elamites</a:t>
            </a:r>
            <a:r>
              <a:rPr lang="en-CA" sz="4000" dirty="0" smtClean="0"/>
              <a:t>;</a:t>
            </a:r>
            <a:endParaRPr lang="en-CA" sz="4000" dirty="0"/>
          </a:p>
        </p:txBody>
      </p:sp>
    </p:spTree>
    <p:extLst>
      <p:ext uri="{BB962C8B-B14F-4D97-AF65-F5344CB8AC3E}">
        <p14:creationId xmlns:p14="http://schemas.microsoft.com/office/powerpoint/2010/main" val="10843858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78698"/>
          </a:xfrm>
        </p:spPr>
        <p:txBody>
          <a:bodyPr>
            <a:normAutofit/>
          </a:bodyPr>
          <a:lstStyle/>
          <a:p>
            <a:r>
              <a:rPr lang="en-CA" sz="4000" dirty="0"/>
              <a:t>Visitors from Mesopotamia, Judea, and Cappadocia,</a:t>
            </a:r>
            <a:r>
              <a:rPr lang="en-CA" sz="4000" dirty="0" smtClean="0">
                <a:effectLst/>
              </a:rPr>
              <a:t/>
            </a:r>
            <a:br>
              <a:rPr lang="en-CA" sz="4000" dirty="0" smtClean="0">
                <a:effectLst/>
              </a:rPr>
            </a:br>
            <a:r>
              <a:rPr lang="en-CA" sz="4000" dirty="0"/>
              <a:t>    Pontus and Asia, Phrygia and Pamphylia,</a:t>
            </a:r>
            <a:r>
              <a:rPr lang="en-CA" sz="4000" dirty="0" smtClean="0">
                <a:effectLst/>
              </a:rPr>
              <a:t/>
            </a:r>
            <a:br>
              <a:rPr lang="en-CA" sz="4000" dirty="0" smtClean="0">
                <a:effectLst/>
              </a:rPr>
            </a:br>
            <a:r>
              <a:rPr lang="en-CA" sz="4000" dirty="0"/>
              <a:t>    Egypt and the parts of Libya belonging to Cyrene;</a:t>
            </a:r>
            <a:r>
              <a:rPr lang="en-CA" sz="4000" dirty="0" smtClean="0">
                <a:effectLst/>
              </a:rPr>
              <a:t/>
            </a:r>
            <a:br>
              <a:rPr lang="en-CA" sz="4000" dirty="0" smtClean="0">
                <a:effectLst/>
              </a:rPr>
            </a:br>
            <a:r>
              <a:rPr lang="en-CA" sz="4000" dirty="0"/>
              <a:t>Immigrants from Rome, both Jews and proselytes;</a:t>
            </a:r>
            <a:r>
              <a:rPr lang="en-CA" sz="4000" dirty="0" smtClean="0">
                <a:effectLst/>
              </a:rPr>
              <a:t/>
            </a:r>
            <a:br>
              <a:rPr lang="en-CA" sz="4000" dirty="0" smtClean="0">
                <a:effectLst/>
              </a:rPr>
            </a:br>
            <a:r>
              <a:rPr lang="en-CA" sz="4000" dirty="0"/>
              <a:t>Even Cretans and Arabs</a:t>
            </a:r>
            <a:r>
              <a:rPr lang="en-CA" sz="4000" dirty="0" smtClean="0"/>
              <a:t>!</a:t>
            </a:r>
            <a:endParaRPr lang="en-CA" sz="4000" dirty="0"/>
          </a:p>
        </p:txBody>
      </p:sp>
    </p:spTree>
    <p:extLst>
      <p:ext uri="{BB962C8B-B14F-4D97-AF65-F5344CB8AC3E}">
        <p14:creationId xmlns:p14="http://schemas.microsoft.com/office/powerpoint/2010/main" val="1367003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50706"/>
          </a:xfrm>
        </p:spPr>
        <p:txBody>
          <a:bodyPr>
            <a:normAutofit/>
          </a:bodyPr>
          <a:lstStyle/>
          <a:p>
            <a:r>
              <a:rPr lang="en-CA" sz="4000" dirty="0"/>
              <a:t>“They’re speaking our languages, describing God’s mighty works!”</a:t>
            </a:r>
            <a:r>
              <a:rPr lang="en-CA" sz="4000" dirty="0" smtClean="0">
                <a:effectLst/>
              </a:rPr>
              <a:t/>
            </a:r>
            <a:br>
              <a:rPr lang="en-CA" sz="4000" dirty="0" smtClean="0">
                <a:effectLst/>
              </a:rPr>
            </a:br>
            <a:r>
              <a:rPr lang="en-CA" sz="4000" baseline="30000" dirty="0"/>
              <a:t>12 </a:t>
            </a:r>
            <a:r>
              <a:rPr lang="en-CA" sz="4000" dirty="0"/>
              <a:t>Their heads were spinning; they couldn’t make head or tail of any of it. They talked back and forth, confused: “What’s going on here?”</a:t>
            </a:r>
            <a:r>
              <a:rPr lang="en-CA" sz="4000" dirty="0" smtClean="0">
                <a:effectLst/>
              </a:rPr>
              <a:t/>
            </a:r>
            <a:br>
              <a:rPr lang="en-CA" sz="4000" dirty="0" smtClean="0">
                <a:effectLst/>
              </a:rPr>
            </a:br>
            <a:r>
              <a:rPr lang="en-CA" sz="4000" baseline="30000" dirty="0"/>
              <a:t>13</a:t>
            </a:r>
            <a:r>
              <a:rPr lang="en-CA" sz="4000" dirty="0"/>
              <a:t> Others joked, “They’re drunk on cheap wine</a:t>
            </a:r>
            <a:r>
              <a:rPr lang="en-CA" sz="4000" dirty="0" smtClean="0"/>
              <a:t>.”</a:t>
            </a:r>
            <a:endParaRPr lang="en-CA" sz="4000" dirty="0"/>
          </a:p>
        </p:txBody>
      </p:sp>
    </p:spTree>
    <p:extLst>
      <p:ext uri="{BB962C8B-B14F-4D97-AF65-F5344CB8AC3E}">
        <p14:creationId xmlns:p14="http://schemas.microsoft.com/office/powerpoint/2010/main" val="40110614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78698"/>
          </a:xfrm>
        </p:spPr>
        <p:txBody>
          <a:bodyPr>
            <a:normAutofit/>
          </a:bodyPr>
          <a:lstStyle/>
          <a:p>
            <a:r>
              <a:rPr lang="en-CA" sz="4000" baseline="30000" dirty="0" smtClean="0"/>
              <a:t>14-21</a:t>
            </a:r>
            <a:r>
              <a:rPr lang="en-CA" sz="4000" dirty="0" smtClean="0"/>
              <a:t> </a:t>
            </a:r>
            <a:r>
              <a:rPr lang="en-CA" sz="4000" dirty="0"/>
              <a:t>That’s when Peter stood up and, backed by the other eleven, spoke out with bold urgency: “Fellow Jews, all of you who are visiting Jerusalem, listen carefully and get this story straight. These people aren’t drunk as some of you suspect. </a:t>
            </a:r>
          </a:p>
        </p:txBody>
      </p:sp>
    </p:spTree>
    <p:extLst>
      <p:ext uri="{BB962C8B-B14F-4D97-AF65-F5344CB8AC3E}">
        <p14:creationId xmlns:p14="http://schemas.microsoft.com/office/powerpoint/2010/main" val="41793796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34682"/>
          </a:xfrm>
        </p:spPr>
        <p:txBody>
          <a:bodyPr>
            <a:normAutofit/>
          </a:bodyPr>
          <a:lstStyle/>
          <a:p>
            <a:r>
              <a:rPr lang="en-CA" sz="4000" dirty="0"/>
              <a:t>They haven’t had time to get drunk—it’s only nine o’clock in the morning. This is what the prophet Joel announced would happen:</a:t>
            </a:r>
            <a:r>
              <a:rPr lang="en-CA" sz="4000" dirty="0" smtClean="0">
                <a:effectLst/>
              </a:rPr>
              <a:t/>
            </a:r>
            <a:br>
              <a:rPr lang="en-CA" sz="4000" dirty="0" smtClean="0">
                <a:effectLst/>
              </a:rPr>
            </a:br>
            <a:r>
              <a:rPr lang="en-CA" sz="4000" dirty="0"/>
              <a:t>“In the Last Days,” God says,</a:t>
            </a:r>
            <a:r>
              <a:rPr lang="en-CA" sz="4000" dirty="0" smtClean="0">
                <a:effectLst/>
              </a:rPr>
              <a:t/>
            </a:r>
            <a:br>
              <a:rPr lang="en-CA" sz="4000" dirty="0" smtClean="0">
                <a:effectLst/>
              </a:rPr>
            </a:br>
            <a:r>
              <a:rPr lang="en-CA" sz="4000" dirty="0"/>
              <a:t>“I will pour out my Spirit</a:t>
            </a:r>
            <a:r>
              <a:rPr lang="en-CA" sz="4000" dirty="0" smtClean="0">
                <a:effectLst/>
              </a:rPr>
              <a:t/>
            </a:r>
            <a:br>
              <a:rPr lang="en-CA" sz="4000" dirty="0" smtClean="0">
                <a:effectLst/>
              </a:rPr>
            </a:br>
            <a:r>
              <a:rPr lang="en-CA" sz="4000" dirty="0"/>
              <a:t>    on every kind of people</a:t>
            </a:r>
            <a:r>
              <a:rPr lang="en-CA" sz="4000" dirty="0" smtClean="0"/>
              <a:t>:</a:t>
            </a:r>
            <a:endParaRPr lang="en-CA" sz="4000" dirty="0"/>
          </a:p>
        </p:txBody>
      </p:sp>
    </p:spTree>
    <p:extLst>
      <p:ext uri="{BB962C8B-B14F-4D97-AF65-F5344CB8AC3E}">
        <p14:creationId xmlns:p14="http://schemas.microsoft.com/office/powerpoint/2010/main" val="19930165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50706"/>
          </a:xfrm>
        </p:spPr>
        <p:txBody>
          <a:bodyPr>
            <a:normAutofit/>
          </a:bodyPr>
          <a:lstStyle/>
          <a:p>
            <a:r>
              <a:rPr lang="en-CA" sz="4000" dirty="0"/>
              <a:t>Your sons will prophesy,</a:t>
            </a:r>
            <a:r>
              <a:rPr lang="en-CA" sz="4000" dirty="0" smtClean="0">
                <a:effectLst/>
              </a:rPr>
              <a:t/>
            </a:r>
            <a:br>
              <a:rPr lang="en-CA" sz="4000" dirty="0" smtClean="0">
                <a:effectLst/>
              </a:rPr>
            </a:br>
            <a:r>
              <a:rPr lang="en-CA" sz="4000" dirty="0"/>
              <a:t>    also your daughters;</a:t>
            </a:r>
            <a:r>
              <a:rPr lang="en-CA" sz="4000" dirty="0" smtClean="0">
                <a:effectLst/>
              </a:rPr>
              <a:t/>
            </a:r>
            <a:br>
              <a:rPr lang="en-CA" sz="4000" dirty="0" smtClean="0">
                <a:effectLst/>
              </a:rPr>
            </a:br>
            <a:r>
              <a:rPr lang="en-CA" sz="4000" dirty="0"/>
              <a:t>Your young men will see visions,</a:t>
            </a:r>
            <a:r>
              <a:rPr lang="en-CA" sz="4000" dirty="0" smtClean="0">
                <a:effectLst/>
              </a:rPr>
              <a:t/>
            </a:r>
            <a:br>
              <a:rPr lang="en-CA" sz="4000" dirty="0" smtClean="0">
                <a:effectLst/>
              </a:rPr>
            </a:br>
            <a:r>
              <a:rPr lang="en-CA" sz="4000" dirty="0"/>
              <a:t>    your old men dream dreams.</a:t>
            </a:r>
            <a:r>
              <a:rPr lang="en-CA" sz="4000" dirty="0" smtClean="0">
                <a:effectLst/>
              </a:rPr>
              <a:t/>
            </a:r>
            <a:br>
              <a:rPr lang="en-CA" sz="4000" dirty="0" smtClean="0">
                <a:effectLst/>
              </a:rPr>
            </a:br>
            <a:r>
              <a:rPr lang="en-CA" sz="4000" dirty="0"/>
              <a:t>When the time comes,</a:t>
            </a:r>
            <a:r>
              <a:rPr lang="en-CA" sz="4000" dirty="0" smtClean="0">
                <a:effectLst/>
              </a:rPr>
              <a:t/>
            </a:r>
            <a:br>
              <a:rPr lang="en-CA" sz="4000" dirty="0" smtClean="0">
                <a:effectLst/>
              </a:rPr>
            </a:br>
            <a:r>
              <a:rPr lang="en-CA" sz="4000" dirty="0"/>
              <a:t>    I’ll pour out my </a:t>
            </a:r>
            <a:r>
              <a:rPr lang="en-CA" sz="4000" dirty="0" smtClean="0"/>
              <a:t>Spirit</a:t>
            </a:r>
            <a:endParaRPr lang="en-CA" sz="4000" dirty="0"/>
          </a:p>
        </p:txBody>
      </p:sp>
    </p:spTree>
    <p:extLst>
      <p:ext uri="{BB962C8B-B14F-4D97-AF65-F5344CB8AC3E}">
        <p14:creationId xmlns:p14="http://schemas.microsoft.com/office/powerpoint/2010/main" val="5398268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50706"/>
          </a:xfrm>
        </p:spPr>
        <p:txBody>
          <a:bodyPr>
            <a:normAutofit/>
          </a:bodyPr>
          <a:lstStyle/>
          <a:p>
            <a:r>
              <a:rPr lang="en-CA" sz="4000" dirty="0"/>
              <a:t>On those who serve me, men and women both,</a:t>
            </a:r>
            <a:r>
              <a:rPr lang="en-CA" sz="4000" dirty="0" smtClean="0">
                <a:effectLst/>
              </a:rPr>
              <a:t/>
            </a:r>
            <a:br>
              <a:rPr lang="en-CA" sz="4000" dirty="0" smtClean="0">
                <a:effectLst/>
              </a:rPr>
            </a:br>
            <a:r>
              <a:rPr lang="en-CA" sz="4000" dirty="0"/>
              <a:t>    and they’ll prophesy.</a:t>
            </a:r>
            <a:r>
              <a:rPr lang="en-CA" sz="4000" dirty="0" smtClean="0">
                <a:effectLst/>
              </a:rPr>
              <a:t/>
            </a:r>
            <a:br>
              <a:rPr lang="en-CA" sz="4000" dirty="0" smtClean="0">
                <a:effectLst/>
              </a:rPr>
            </a:br>
            <a:r>
              <a:rPr lang="en-CA" sz="4000" dirty="0"/>
              <a:t>I’ll set wonders in the sky above</a:t>
            </a:r>
            <a:r>
              <a:rPr lang="en-CA" sz="4000" dirty="0" smtClean="0">
                <a:effectLst/>
              </a:rPr>
              <a:t/>
            </a:r>
            <a:br>
              <a:rPr lang="en-CA" sz="4000" dirty="0" smtClean="0">
                <a:effectLst/>
              </a:rPr>
            </a:br>
            <a:r>
              <a:rPr lang="en-CA" sz="4000" dirty="0"/>
              <a:t>    and signs on the earth below,</a:t>
            </a:r>
            <a:r>
              <a:rPr lang="en-CA" sz="4000" dirty="0" smtClean="0">
                <a:effectLst/>
              </a:rPr>
              <a:t/>
            </a:r>
            <a:br>
              <a:rPr lang="en-CA" sz="4000" dirty="0" smtClean="0">
                <a:effectLst/>
              </a:rPr>
            </a:br>
            <a:r>
              <a:rPr lang="en-CA" sz="4000" dirty="0"/>
              <a:t>Blood and fire and billowing smoke,</a:t>
            </a:r>
            <a:r>
              <a:rPr lang="en-CA" sz="4000" dirty="0" smtClean="0">
                <a:effectLst/>
              </a:rPr>
              <a:t/>
            </a:r>
            <a:br>
              <a:rPr lang="en-CA" sz="4000" dirty="0" smtClean="0">
                <a:effectLst/>
              </a:rPr>
            </a:br>
            <a:r>
              <a:rPr lang="en-CA" sz="4000" dirty="0"/>
              <a:t>    the sun turning black and the moon blood-red</a:t>
            </a:r>
            <a:r>
              <a:rPr lang="en-CA" sz="4000" dirty="0" smtClean="0"/>
              <a:t>,</a:t>
            </a:r>
            <a:endParaRPr lang="en-CA" sz="4000" dirty="0"/>
          </a:p>
        </p:txBody>
      </p:sp>
    </p:spTree>
    <p:extLst>
      <p:ext uri="{BB962C8B-B14F-4D97-AF65-F5344CB8AC3E}">
        <p14:creationId xmlns:p14="http://schemas.microsoft.com/office/powerpoint/2010/main" val="5898050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06690"/>
          </a:xfrm>
        </p:spPr>
        <p:txBody>
          <a:bodyPr>
            <a:normAutofit/>
          </a:bodyPr>
          <a:lstStyle/>
          <a:p>
            <a:r>
              <a:rPr lang="en-CA" sz="4000" dirty="0"/>
              <a:t>Before the Day of the Lord arrives,</a:t>
            </a:r>
            <a:r>
              <a:rPr lang="en-CA" sz="4000" dirty="0" smtClean="0">
                <a:effectLst/>
              </a:rPr>
              <a:t/>
            </a:r>
            <a:br>
              <a:rPr lang="en-CA" sz="4000" dirty="0" smtClean="0">
                <a:effectLst/>
              </a:rPr>
            </a:br>
            <a:r>
              <a:rPr lang="en-CA" sz="4000" dirty="0"/>
              <a:t>    the Day tremendous and marvelous;</a:t>
            </a:r>
            <a:r>
              <a:rPr lang="en-CA" sz="4000" dirty="0" smtClean="0">
                <a:effectLst/>
              </a:rPr>
              <a:t/>
            </a:r>
            <a:br>
              <a:rPr lang="en-CA" sz="4000" dirty="0" smtClean="0">
                <a:effectLst/>
              </a:rPr>
            </a:br>
            <a:r>
              <a:rPr lang="en-CA" sz="4000" dirty="0"/>
              <a:t>And whoever calls out for help</a:t>
            </a:r>
            <a:r>
              <a:rPr lang="en-CA" sz="4000" dirty="0" smtClean="0">
                <a:effectLst/>
              </a:rPr>
              <a:t/>
            </a:r>
            <a:br>
              <a:rPr lang="en-CA" sz="4000" dirty="0" smtClean="0">
                <a:effectLst/>
              </a:rPr>
            </a:br>
            <a:r>
              <a:rPr lang="en-CA" sz="4000" dirty="0"/>
              <a:t>    to me, God, will be saved</a:t>
            </a:r>
            <a:r>
              <a:rPr lang="en-CA" sz="4000" dirty="0" smtClean="0"/>
              <a:t>.”</a:t>
            </a:r>
            <a:endParaRPr lang="en-CA" sz="4000" dirty="0"/>
          </a:p>
        </p:txBody>
      </p:sp>
    </p:spTree>
    <p:extLst>
      <p:ext uri="{BB962C8B-B14F-4D97-AF65-F5344CB8AC3E}">
        <p14:creationId xmlns:p14="http://schemas.microsoft.com/office/powerpoint/2010/main" val="24139475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62274"/>
          </a:xfrm>
        </p:spPr>
        <p:txBody>
          <a:bodyPr>
            <a:noAutofit/>
          </a:bodyPr>
          <a:lstStyle/>
          <a:p>
            <a:r>
              <a:rPr lang="en-US" sz="7200" dirty="0" smtClean="0">
                <a:latin typeface="AR JULIAN" panose="02000000000000000000" pitchFamily="2" charset="0"/>
              </a:rPr>
              <a:t>1Corinthians </a:t>
            </a:r>
            <a:br>
              <a:rPr lang="en-US" sz="7200" dirty="0" smtClean="0">
                <a:latin typeface="AR JULIAN" panose="02000000000000000000" pitchFamily="2" charset="0"/>
              </a:rPr>
            </a:br>
            <a:r>
              <a:rPr lang="en-US" sz="7200" dirty="0" smtClean="0">
                <a:latin typeface="AR JULIAN" panose="02000000000000000000" pitchFamily="2" charset="0"/>
              </a:rPr>
              <a:t>13: 1-13</a:t>
            </a:r>
            <a:endParaRPr lang="en-CA" sz="7200" dirty="0">
              <a:latin typeface="AR JULIAN" panose="02000000000000000000"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9752" y="2924944"/>
            <a:ext cx="4494815" cy="3335996"/>
          </a:xfrm>
          <a:prstGeom prst="rect">
            <a:avLst/>
          </a:prstGeom>
        </p:spPr>
      </p:pic>
      <p:sp>
        <p:nvSpPr>
          <p:cNvPr id="4" name="TextBox 3"/>
          <p:cNvSpPr txBox="1"/>
          <p:nvPr/>
        </p:nvSpPr>
        <p:spPr>
          <a:xfrm>
            <a:off x="6942051" y="4269776"/>
            <a:ext cx="2201949" cy="646331"/>
          </a:xfrm>
          <a:prstGeom prst="rect">
            <a:avLst/>
          </a:prstGeom>
          <a:noFill/>
        </p:spPr>
        <p:txBody>
          <a:bodyPr wrap="none" rtlCol="0">
            <a:spAutoFit/>
          </a:bodyPr>
          <a:lstStyle/>
          <a:p>
            <a:r>
              <a:rPr lang="en-CA" dirty="0"/>
              <a:t>Love Everlasting </a:t>
            </a:r>
            <a:endParaRPr lang="en-CA" dirty="0" smtClean="0"/>
          </a:p>
          <a:p>
            <a:r>
              <a:rPr lang="en-CA" dirty="0" smtClean="0"/>
              <a:t>by </a:t>
            </a:r>
            <a:r>
              <a:rPr lang="en-CA" dirty="0" err="1"/>
              <a:t>Omaste</a:t>
            </a:r>
            <a:r>
              <a:rPr lang="en-CA" dirty="0"/>
              <a:t> </a:t>
            </a:r>
            <a:r>
              <a:rPr lang="en-CA" dirty="0" err="1"/>
              <a:t>Witkowski</a:t>
            </a:r>
            <a:endParaRPr lang="en-CA" dirty="0"/>
          </a:p>
        </p:txBody>
      </p:sp>
    </p:spTree>
    <p:extLst>
      <p:ext uri="{BB962C8B-B14F-4D97-AF65-F5344CB8AC3E}">
        <p14:creationId xmlns:p14="http://schemas.microsoft.com/office/powerpoint/2010/main" val="1704102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856984" cy="6466730"/>
          </a:xfrm>
        </p:spPr>
        <p:txBody>
          <a:bodyPr>
            <a:normAutofit/>
          </a:bodyPr>
          <a:lstStyle/>
          <a:p>
            <a:r>
              <a:rPr lang="en-US" sz="4000" dirty="0" smtClean="0"/>
              <a:t>Let us build a house where prophets speak,</a:t>
            </a:r>
            <a:br>
              <a:rPr lang="en-US" sz="4000" dirty="0" smtClean="0"/>
            </a:br>
            <a:r>
              <a:rPr lang="en-US" sz="4000" dirty="0" smtClean="0"/>
              <a:t>and word are strong and true,</a:t>
            </a:r>
            <a:br>
              <a:rPr lang="en-US" sz="4000" dirty="0" smtClean="0"/>
            </a:br>
            <a:r>
              <a:rPr lang="en-US" sz="4000" dirty="0" smtClean="0"/>
              <a:t>where all God’s children dare to seek</a:t>
            </a:r>
            <a:br>
              <a:rPr lang="en-US" sz="4000" dirty="0" smtClean="0"/>
            </a:br>
            <a:r>
              <a:rPr lang="en-US" sz="4000" dirty="0" smtClean="0"/>
              <a:t>to dream God’s reign anew.</a:t>
            </a:r>
            <a:br>
              <a:rPr lang="en-US" sz="4000" dirty="0" smtClean="0"/>
            </a:br>
            <a:r>
              <a:rPr lang="en-US" sz="4000" dirty="0" smtClean="0"/>
              <a:t>Here the cross shall stand as witness,</a:t>
            </a:r>
            <a:br>
              <a:rPr lang="en-US" sz="4000" dirty="0" smtClean="0"/>
            </a:br>
            <a:r>
              <a:rPr lang="en-US" sz="4000" dirty="0" smtClean="0"/>
              <a:t>and as symbol of God’s grace;</a:t>
            </a:r>
            <a:br>
              <a:rPr lang="en-US" sz="4000" dirty="0" smtClean="0"/>
            </a:br>
            <a:r>
              <a:rPr lang="en-US" sz="4000" dirty="0" smtClean="0"/>
              <a:t>here as one we claim the faith of Jesus:</a:t>
            </a:r>
            <a:br>
              <a:rPr lang="en-US" sz="4000" dirty="0" smtClean="0"/>
            </a:br>
            <a:r>
              <a:rPr lang="en-US" sz="4000" dirty="0" smtClean="0"/>
              <a:t>All are welcome all are welcome,</a:t>
            </a:r>
            <a:br>
              <a:rPr lang="en-US" sz="4000" dirty="0" smtClean="0"/>
            </a:br>
            <a:r>
              <a:rPr lang="en-US" sz="4000" dirty="0" smtClean="0"/>
              <a:t>all are welcome in this place.</a:t>
            </a:r>
            <a:endParaRPr lang="en-CA" sz="4000" dirty="0"/>
          </a:p>
        </p:txBody>
      </p:sp>
    </p:spTree>
    <p:extLst>
      <p:ext uri="{BB962C8B-B14F-4D97-AF65-F5344CB8AC3E}">
        <p14:creationId xmlns:p14="http://schemas.microsoft.com/office/powerpoint/2010/main" val="8021251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568952" cy="6394722"/>
          </a:xfrm>
        </p:spPr>
        <p:txBody>
          <a:bodyPr>
            <a:normAutofit fontScale="90000"/>
          </a:bodyPr>
          <a:lstStyle/>
          <a:p>
            <a:r>
              <a:rPr lang="en-CA" dirty="0"/>
              <a:t>If I speak with human eloquence and angelic ecstasy but don’t love, I’m nothing but the creaking of a rusty gate.</a:t>
            </a:r>
            <a:r>
              <a:rPr lang="en-CA" dirty="0" smtClean="0">
                <a:effectLst/>
              </a:rPr>
              <a:t/>
            </a:r>
            <a:br>
              <a:rPr lang="en-CA" dirty="0" smtClean="0">
                <a:effectLst/>
              </a:rPr>
            </a:br>
            <a:r>
              <a:rPr lang="en-CA" baseline="30000" dirty="0"/>
              <a:t>2</a:t>
            </a:r>
            <a:r>
              <a:rPr lang="en-CA" dirty="0"/>
              <a:t> If I speak God’s Word with power, revealing all his mysteries and making everything plain as day, and if I have faith that says to a mountain, “Jump,” and it jumps, but I don’t love, I’m nothing</a:t>
            </a:r>
            <a:r>
              <a:rPr lang="en-CA" dirty="0" smtClean="0"/>
              <a:t>.</a:t>
            </a:r>
            <a:endParaRPr lang="en-CA" dirty="0"/>
          </a:p>
        </p:txBody>
      </p:sp>
    </p:spTree>
    <p:extLst>
      <p:ext uri="{BB962C8B-B14F-4D97-AF65-F5344CB8AC3E}">
        <p14:creationId xmlns:p14="http://schemas.microsoft.com/office/powerpoint/2010/main" val="2629601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50706"/>
          </a:xfrm>
        </p:spPr>
        <p:txBody>
          <a:bodyPr>
            <a:normAutofit fontScale="90000"/>
          </a:bodyPr>
          <a:lstStyle/>
          <a:p>
            <a:r>
              <a:rPr lang="en-CA" baseline="30000" dirty="0"/>
              <a:t>3-7</a:t>
            </a:r>
            <a:r>
              <a:rPr lang="en-CA" dirty="0"/>
              <a:t> If I give everything I own to the poor and even go to the stake to be burned as a martyr, but I don’t love, I’ve gotten nowhere. So, no matter what I say, what I believe, and what I do, I’m bankrupt without love.</a:t>
            </a:r>
            <a:r>
              <a:rPr lang="en-CA" dirty="0" smtClean="0">
                <a:effectLst/>
              </a:rPr>
              <a:t/>
            </a:r>
            <a:br>
              <a:rPr lang="en-CA" dirty="0" smtClean="0">
                <a:effectLst/>
              </a:rPr>
            </a:br>
            <a:r>
              <a:rPr lang="en-CA" dirty="0"/>
              <a:t>Love never gives up.</a:t>
            </a:r>
            <a:r>
              <a:rPr lang="en-CA" dirty="0" smtClean="0">
                <a:effectLst/>
              </a:rPr>
              <a:t/>
            </a:r>
            <a:br>
              <a:rPr lang="en-CA" dirty="0" smtClean="0">
                <a:effectLst/>
              </a:rPr>
            </a:br>
            <a:r>
              <a:rPr lang="en-CA" dirty="0"/>
              <a:t>Love cares more for others than for self</a:t>
            </a:r>
            <a:r>
              <a:rPr lang="en-CA" dirty="0" smtClean="0"/>
              <a:t>.</a:t>
            </a:r>
            <a:endParaRPr lang="en-CA" dirty="0"/>
          </a:p>
        </p:txBody>
      </p:sp>
    </p:spTree>
    <p:extLst>
      <p:ext uri="{BB962C8B-B14F-4D97-AF65-F5344CB8AC3E}">
        <p14:creationId xmlns:p14="http://schemas.microsoft.com/office/powerpoint/2010/main" val="10046758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78698"/>
          </a:xfrm>
        </p:spPr>
        <p:txBody>
          <a:bodyPr>
            <a:normAutofit/>
          </a:bodyPr>
          <a:lstStyle/>
          <a:p>
            <a:r>
              <a:rPr lang="en-CA" sz="4000" dirty="0"/>
              <a:t>Love doesn’t want what it doesn’t have.</a:t>
            </a:r>
            <a:r>
              <a:rPr lang="en-CA" sz="4000" dirty="0" smtClean="0">
                <a:effectLst/>
              </a:rPr>
              <a:t/>
            </a:r>
            <a:br>
              <a:rPr lang="en-CA" sz="4000" dirty="0" smtClean="0">
                <a:effectLst/>
              </a:rPr>
            </a:br>
            <a:r>
              <a:rPr lang="en-CA" sz="4000" dirty="0"/>
              <a:t>Love doesn’t strut,</a:t>
            </a:r>
            <a:r>
              <a:rPr lang="en-CA" sz="4000" dirty="0" smtClean="0">
                <a:effectLst/>
              </a:rPr>
              <a:t/>
            </a:r>
            <a:br>
              <a:rPr lang="en-CA" sz="4000" dirty="0" smtClean="0">
                <a:effectLst/>
              </a:rPr>
            </a:br>
            <a:r>
              <a:rPr lang="en-CA" sz="4000" dirty="0"/>
              <a:t>Doesn’t have a swelled head,</a:t>
            </a:r>
            <a:r>
              <a:rPr lang="en-CA" sz="4000" dirty="0" smtClean="0">
                <a:effectLst/>
              </a:rPr>
              <a:t/>
            </a:r>
            <a:br>
              <a:rPr lang="en-CA" sz="4000" dirty="0" smtClean="0">
                <a:effectLst/>
              </a:rPr>
            </a:br>
            <a:r>
              <a:rPr lang="en-CA" sz="4000" dirty="0"/>
              <a:t>Doesn’t force itself on others,</a:t>
            </a:r>
            <a:r>
              <a:rPr lang="en-CA" sz="4000" dirty="0" smtClean="0">
                <a:effectLst/>
              </a:rPr>
              <a:t/>
            </a:r>
            <a:br>
              <a:rPr lang="en-CA" sz="4000" dirty="0" smtClean="0">
                <a:effectLst/>
              </a:rPr>
            </a:br>
            <a:r>
              <a:rPr lang="en-CA" sz="4000" dirty="0"/>
              <a:t>Isn’t always “me first,”</a:t>
            </a:r>
            <a:r>
              <a:rPr lang="en-CA" sz="4000" dirty="0" smtClean="0">
                <a:effectLst/>
              </a:rPr>
              <a:t/>
            </a:r>
            <a:br>
              <a:rPr lang="en-CA" sz="4000" dirty="0" smtClean="0">
                <a:effectLst/>
              </a:rPr>
            </a:br>
            <a:r>
              <a:rPr lang="en-CA" sz="4000" dirty="0"/>
              <a:t>Doesn’t fly off the handle</a:t>
            </a:r>
            <a:r>
              <a:rPr lang="en-CA" sz="4000" dirty="0" smtClean="0"/>
              <a:t>,</a:t>
            </a:r>
            <a:endParaRPr lang="en-CA" sz="4000" dirty="0"/>
          </a:p>
        </p:txBody>
      </p:sp>
    </p:spTree>
    <p:extLst>
      <p:ext uri="{BB962C8B-B14F-4D97-AF65-F5344CB8AC3E}">
        <p14:creationId xmlns:p14="http://schemas.microsoft.com/office/powerpoint/2010/main" val="19036368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6178698"/>
          </a:xfrm>
        </p:spPr>
        <p:txBody>
          <a:bodyPr>
            <a:normAutofit fontScale="90000"/>
          </a:bodyPr>
          <a:lstStyle/>
          <a:p>
            <a:r>
              <a:rPr lang="en-CA" dirty="0"/>
              <a:t>Doesn’t keep score of the sins of others,</a:t>
            </a:r>
            <a:r>
              <a:rPr lang="en-CA" dirty="0" smtClean="0">
                <a:effectLst/>
              </a:rPr>
              <a:t/>
            </a:r>
            <a:br>
              <a:rPr lang="en-CA" dirty="0" smtClean="0">
                <a:effectLst/>
              </a:rPr>
            </a:br>
            <a:r>
              <a:rPr lang="en-CA" dirty="0"/>
              <a:t>Doesn’t revel when others grovel,</a:t>
            </a:r>
            <a:r>
              <a:rPr lang="en-CA" dirty="0" smtClean="0">
                <a:effectLst/>
              </a:rPr>
              <a:t/>
            </a:r>
            <a:br>
              <a:rPr lang="en-CA" dirty="0" smtClean="0">
                <a:effectLst/>
              </a:rPr>
            </a:br>
            <a:r>
              <a:rPr lang="en-CA" dirty="0"/>
              <a:t>Takes pleasure in the flowering of truth,</a:t>
            </a:r>
            <a:r>
              <a:rPr lang="en-CA" dirty="0" smtClean="0">
                <a:effectLst/>
              </a:rPr>
              <a:t/>
            </a:r>
            <a:br>
              <a:rPr lang="en-CA" dirty="0" smtClean="0">
                <a:effectLst/>
              </a:rPr>
            </a:br>
            <a:r>
              <a:rPr lang="en-CA" dirty="0"/>
              <a:t>Puts up with anything,</a:t>
            </a:r>
            <a:r>
              <a:rPr lang="en-CA" dirty="0" smtClean="0">
                <a:effectLst/>
              </a:rPr>
              <a:t/>
            </a:r>
            <a:br>
              <a:rPr lang="en-CA" dirty="0" smtClean="0">
                <a:effectLst/>
              </a:rPr>
            </a:br>
            <a:r>
              <a:rPr lang="en-CA" dirty="0"/>
              <a:t>Trusts God always,</a:t>
            </a:r>
            <a:r>
              <a:rPr lang="en-CA" dirty="0" smtClean="0">
                <a:effectLst/>
              </a:rPr>
              <a:t/>
            </a:r>
            <a:br>
              <a:rPr lang="en-CA" dirty="0" smtClean="0">
                <a:effectLst/>
              </a:rPr>
            </a:br>
            <a:r>
              <a:rPr lang="en-CA" dirty="0"/>
              <a:t>Always looks for the best,</a:t>
            </a:r>
            <a:r>
              <a:rPr lang="en-CA" dirty="0" smtClean="0">
                <a:effectLst/>
              </a:rPr>
              <a:t/>
            </a:r>
            <a:br>
              <a:rPr lang="en-CA" dirty="0" smtClean="0">
                <a:effectLst/>
              </a:rPr>
            </a:br>
            <a:r>
              <a:rPr lang="en-CA" dirty="0"/>
              <a:t>Never looks back,</a:t>
            </a:r>
            <a:r>
              <a:rPr lang="en-CA" dirty="0" smtClean="0">
                <a:effectLst/>
              </a:rPr>
              <a:t/>
            </a:r>
            <a:br>
              <a:rPr lang="en-CA" dirty="0" smtClean="0">
                <a:effectLst/>
              </a:rPr>
            </a:br>
            <a:r>
              <a:rPr lang="en-CA" dirty="0"/>
              <a:t>But keeps going to the end</a:t>
            </a:r>
            <a:r>
              <a:rPr lang="en-CA" dirty="0" smtClean="0"/>
              <a:t>.</a:t>
            </a:r>
            <a:endParaRPr lang="en-CA" dirty="0"/>
          </a:p>
        </p:txBody>
      </p:sp>
    </p:spTree>
    <p:extLst>
      <p:ext uri="{BB962C8B-B14F-4D97-AF65-F5344CB8AC3E}">
        <p14:creationId xmlns:p14="http://schemas.microsoft.com/office/powerpoint/2010/main" val="35604698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50706"/>
          </a:xfrm>
        </p:spPr>
        <p:txBody>
          <a:bodyPr>
            <a:normAutofit/>
          </a:bodyPr>
          <a:lstStyle/>
          <a:p>
            <a:r>
              <a:rPr lang="en-CA" sz="4000" baseline="30000" dirty="0"/>
              <a:t>8-10</a:t>
            </a:r>
            <a:r>
              <a:rPr lang="en-CA" sz="4000" dirty="0"/>
              <a:t> Love never dies. Inspired speech will be over some day; praying in tongues will end; understanding will reach its limit. We know only a portion of the truth, and what we say about God is always incomplete. But when the Complete arrives, our incompletes will be canceled.</a:t>
            </a:r>
            <a:endParaRPr lang="en-CA" sz="4000" dirty="0">
              <a:effectLst/>
            </a:endParaRPr>
          </a:p>
        </p:txBody>
      </p:sp>
    </p:spTree>
    <p:extLst>
      <p:ext uri="{BB962C8B-B14F-4D97-AF65-F5344CB8AC3E}">
        <p14:creationId xmlns:p14="http://schemas.microsoft.com/office/powerpoint/2010/main" val="22268464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06690"/>
          </a:xfrm>
        </p:spPr>
        <p:txBody>
          <a:bodyPr>
            <a:normAutofit fontScale="90000"/>
          </a:bodyPr>
          <a:lstStyle/>
          <a:p>
            <a:r>
              <a:rPr lang="en-CA" baseline="30000" dirty="0"/>
              <a:t>11</a:t>
            </a:r>
            <a:r>
              <a:rPr lang="en-CA" dirty="0"/>
              <a:t> When I was an infant at my mother’s breast, I gurgled and cooed like any infant. When I grew up, I left those infant ways for good.</a:t>
            </a:r>
            <a:r>
              <a:rPr lang="en-CA" dirty="0" smtClean="0">
                <a:effectLst/>
              </a:rPr>
              <a:t/>
            </a:r>
            <a:br>
              <a:rPr lang="en-CA" dirty="0" smtClean="0">
                <a:effectLst/>
              </a:rPr>
            </a:br>
            <a:r>
              <a:rPr lang="en-CA" baseline="30000" dirty="0"/>
              <a:t>12</a:t>
            </a:r>
            <a:r>
              <a:rPr lang="en-CA" dirty="0"/>
              <a:t> We don’t yet see things clearly. We’re squinting in a fog, peering through a mist. But it won’t be long before the weather clears and the sun shines bright! </a:t>
            </a:r>
          </a:p>
        </p:txBody>
      </p:sp>
    </p:spTree>
    <p:extLst>
      <p:ext uri="{BB962C8B-B14F-4D97-AF65-F5344CB8AC3E}">
        <p14:creationId xmlns:p14="http://schemas.microsoft.com/office/powerpoint/2010/main" val="24040194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4722"/>
          </a:xfrm>
        </p:spPr>
        <p:txBody>
          <a:bodyPr>
            <a:normAutofit fontScale="90000"/>
          </a:bodyPr>
          <a:lstStyle/>
          <a:p>
            <a:r>
              <a:rPr lang="en-CA" dirty="0"/>
              <a:t>We’ll see it all then, see it all as clearly as God sees us, knowing him directly just as he knows us!</a:t>
            </a:r>
            <a:r>
              <a:rPr lang="en-CA" dirty="0" smtClean="0">
                <a:effectLst/>
              </a:rPr>
              <a:t/>
            </a:r>
            <a:br>
              <a:rPr lang="en-CA" dirty="0" smtClean="0">
                <a:effectLst/>
              </a:rPr>
            </a:br>
            <a:r>
              <a:rPr lang="en-CA" baseline="30000" dirty="0"/>
              <a:t>13</a:t>
            </a:r>
            <a:r>
              <a:rPr lang="en-CA" dirty="0"/>
              <a:t> But for right now, until that completeness, we have three things to do to lead us toward that consummation: Trust steadily in God, hope unswervingly, love extravagantly. And the best of the three is love</a:t>
            </a:r>
            <a:r>
              <a:rPr lang="en-CA" dirty="0" smtClean="0"/>
              <a:t>.</a:t>
            </a:r>
            <a:endParaRPr lang="en-CA" dirty="0"/>
          </a:p>
        </p:txBody>
      </p:sp>
    </p:spTree>
    <p:extLst>
      <p:ext uri="{BB962C8B-B14F-4D97-AF65-F5344CB8AC3E}">
        <p14:creationId xmlns:p14="http://schemas.microsoft.com/office/powerpoint/2010/main" val="25884640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434282"/>
          </a:xfrm>
        </p:spPr>
        <p:txBody>
          <a:bodyPr>
            <a:noAutofit/>
          </a:bodyPr>
          <a:lstStyle/>
          <a:p>
            <a:r>
              <a:rPr lang="en-US" sz="7200" dirty="0" smtClean="0">
                <a:latin typeface="AR JULIAN" panose="02000000000000000000" pitchFamily="2" charset="0"/>
              </a:rPr>
              <a:t>Spirit Open My Heart</a:t>
            </a:r>
            <a:br>
              <a:rPr lang="en-US" sz="7200" dirty="0" smtClean="0">
                <a:latin typeface="AR JULIAN" panose="02000000000000000000" pitchFamily="2" charset="0"/>
              </a:rPr>
            </a:br>
            <a:r>
              <a:rPr lang="en-US" sz="3600" dirty="0" smtClean="0">
                <a:latin typeface="AR JULIAN" panose="02000000000000000000" pitchFamily="2" charset="0"/>
              </a:rPr>
              <a:t>(MV # 79)</a:t>
            </a:r>
            <a:endParaRPr lang="en-CA" sz="3600" dirty="0">
              <a:latin typeface="AR JULI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291" y="2564904"/>
            <a:ext cx="4655418" cy="3729977"/>
          </a:xfrm>
          <a:prstGeom prst="rect">
            <a:avLst/>
          </a:prstGeom>
        </p:spPr>
      </p:pic>
      <p:sp>
        <p:nvSpPr>
          <p:cNvPr id="4" name="TextBox 3"/>
          <p:cNvSpPr txBox="1"/>
          <p:nvPr/>
        </p:nvSpPr>
        <p:spPr>
          <a:xfrm>
            <a:off x="6923162" y="4538773"/>
            <a:ext cx="2116413" cy="646331"/>
          </a:xfrm>
          <a:prstGeom prst="rect">
            <a:avLst/>
          </a:prstGeom>
          <a:noFill/>
        </p:spPr>
        <p:txBody>
          <a:bodyPr wrap="none" rtlCol="0">
            <a:spAutoFit/>
          </a:bodyPr>
          <a:lstStyle/>
          <a:p>
            <a:r>
              <a:rPr lang="en-CA" dirty="0"/>
              <a:t>Heart </a:t>
            </a:r>
            <a:endParaRPr lang="en-CA" dirty="0" smtClean="0"/>
          </a:p>
          <a:p>
            <a:r>
              <a:rPr lang="en-CA" dirty="0" smtClean="0"/>
              <a:t>by </a:t>
            </a:r>
            <a:r>
              <a:rPr lang="en-CA" dirty="0"/>
              <a:t>Karen Gillis Taylor</a:t>
            </a:r>
          </a:p>
        </p:txBody>
      </p:sp>
    </p:spTree>
    <p:extLst>
      <p:ext uri="{BB962C8B-B14F-4D97-AF65-F5344CB8AC3E}">
        <p14:creationId xmlns:p14="http://schemas.microsoft.com/office/powerpoint/2010/main" val="32190111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22714"/>
          </a:xfrm>
        </p:spPr>
        <p:txBody>
          <a:bodyPr/>
          <a:lstStyle/>
          <a:p>
            <a:r>
              <a:rPr lang="en-US" dirty="0" smtClean="0"/>
              <a:t>Spirit, open my heart</a:t>
            </a:r>
            <a:br>
              <a:rPr lang="en-US" dirty="0" smtClean="0"/>
            </a:br>
            <a:r>
              <a:rPr lang="en-US" dirty="0" smtClean="0"/>
              <a:t>to the joy and pain of living.</a:t>
            </a:r>
            <a:br>
              <a:rPr lang="en-US" dirty="0" smtClean="0"/>
            </a:br>
            <a:r>
              <a:rPr lang="en-US" dirty="0" smtClean="0"/>
              <a:t>As you love may I love,</a:t>
            </a:r>
            <a:br>
              <a:rPr lang="en-US" dirty="0" smtClean="0"/>
            </a:br>
            <a:r>
              <a:rPr lang="en-US" dirty="0" smtClean="0"/>
              <a:t>in receiving and in giving,</a:t>
            </a:r>
            <a:br>
              <a:rPr lang="en-US" dirty="0" smtClean="0"/>
            </a:br>
            <a:r>
              <a:rPr lang="en-US" dirty="0" smtClean="0"/>
              <a:t>Spirit, open my heart.</a:t>
            </a:r>
            <a:endParaRPr lang="en-CA" dirty="0"/>
          </a:p>
        </p:txBody>
      </p:sp>
    </p:spTree>
    <p:extLst>
      <p:ext uri="{BB962C8B-B14F-4D97-AF65-F5344CB8AC3E}">
        <p14:creationId xmlns:p14="http://schemas.microsoft.com/office/powerpoint/2010/main" val="10258355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78698"/>
          </a:xfrm>
        </p:spPr>
        <p:txBody>
          <a:bodyPr/>
          <a:lstStyle/>
          <a:p>
            <a:r>
              <a:rPr lang="en-US" dirty="0" smtClean="0"/>
              <a:t>God, replace my stony heart</a:t>
            </a:r>
            <a:br>
              <a:rPr lang="en-US" dirty="0" smtClean="0"/>
            </a:br>
            <a:r>
              <a:rPr lang="en-US" dirty="0" smtClean="0"/>
              <a:t>with a heart that’s kind and tender.</a:t>
            </a:r>
            <a:br>
              <a:rPr lang="en-US" dirty="0" smtClean="0"/>
            </a:br>
            <a:r>
              <a:rPr lang="en-US" dirty="0" smtClean="0"/>
              <a:t>All my coldness and fear</a:t>
            </a:r>
            <a:br>
              <a:rPr lang="en-US" dirty="0" smtClean="0"/>
            </a:br>
            <a:r>
              <a:rPr lang="en-US" dirty="0" smtClean="0"/>
              <a:t>to your grace I now surrender.</a:t>
            </a:r>
            <a:endParaRPr lang="en-CA" dirty="0"/>
          </a:p>
        </p:txBody>
      </p:sp>
    </p:spTree>
    <p:extLst>
      <p:ext uri="{BB962C8B-B14F-4D97-AF65-F5344CB8AC3E}">
        <p14:creationId xmlns:p14="http://schemas.microsoft.com/office/powerpoint/2010/main" val="3407656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856984" cy="6394722"/>
          </a:xfrm>
        </p:spPr>
        <p:txBody>
          <a:bodyPr>
            <a:normAutofit/>
          </a:bodyPr>
          <a:lstStyle/>
          <a:p>
            <a:r>
              <a:rPr lang="en-US" sz="4000" dirty="0" smtClean="0"/>
              <a:t>Let us build a house where love is found</a:t>
            </a:r>
            <a:br>
              <a:rPr lang="en-US" sz="4000" dirty="0" smtClean="0"/>
            </a:br>
            <a:r>
              <a:rPr lang="en-US" sz="4000" dirty="0" smtClean="0"/>
              <a:t>in water, whine and wheat;</a:t>
            </a:r>
            <a:br>
              <a:rPr lang="en-US" sz="4000" dirty="0" smtClean="0"/>
            </a:br>
            <a:r>
              <a:rPr lang="en-US" sz="4000" dirty="0" smtClean="0"/>
              <a:t>a banquet hall on holy ground,</a:t>
            </a:r>
            <a:br>
              <a:rPr lang="en-US" sz="4000" dirty="0" smtClean="0"/>
            </a:br>
            <a:r>
              <a:rPr lang="en-US" sz="4000" dirty="0" smtClean="0"/>
              <a:t>where peace and justice meet.</a:t>
            </a:r>
            <a:br>
              <a:rPr lang="en-US" sz="4000" dirty="0" smtClean="0"/>
            </a:br>
            <a:r>
              <a:rPr lang="en-US" sz="4000" dirty="0" smtClean="0"/>
              <a:t>Here the love of God through Jesus,</a:t>
            </a:r>
            <a:br>
              <a:rPr lang="en-US" sz="4000" dirty="0" smtClean="0"/>
            </a:br>
            <a:r>
              <a:rPr lang="en-US" sz="4000" dirty="0" smtClean="0"/>
              <a:t>is revealed in time and space;</a:t>
            </a:r>
            <a:br>
              <a:rPr lang="en-US" sz="4000" dirty="0" smtClean="0"/>
            </a:br>
            <a:r>
              <a:rPr lang="en-US" sz="4000" dirty="0" smtClean="0"/>
              <a:t>as we share in Christ</a:t>
            </a:r>
            <a:br>
              <a:rPr lang="en-US" sz="4000" dirty="0" smtClean="0"/>
            </a:br>
            <a:r>
              <a:rPr lang="en-US" sz="4000" dirty="0" smtClean="0"/>
              <a:t>the feast that frees us:</a:t>
            </a:r>
            <a:br>
              <a:rPr lang="en-US" sz="4000" dirty="0" smtClean="0"/>
            </a:br>
            <a:r>
              <a:rPr lang="en-US" sz="4000" dirty="0" smtClean="0"/>
              <a:t>All are welcome, all are welcome,</a:t>
            </a:r>
            <a:br>
              <a:rPr lang="en-US" sz="4000" dirty="0" smtClean="0"/>
            </a:br>
            <a:r>
              <a:rPr lang="en-US" sz="4000" dirty="0" smtClean="0"/>
              <a:t>all are welcome in this place.</a:t>
            </a:r>
            <a:endParaRPr lang="en-CA" sz="4000" dirty="0"/>
          </a:p>
        </p:txBody>
      </p:sp>
    </p:spTree>
    <p:extLst>
      <p:ext uri="{BB962C8B-B14F-4D97-AF65-F5344CB8AC3E}">
        <p14:creationId xmlns:p14="http://schemas.microsoft.com/office/powerpoint/2010/main" val="11025340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22714"/>
          </a:xfrm>
        </p:spPr>
        <p:txBody>
          <a:bodyPr/>
          <a:lstStyle/>
          <a:p>
            <a:r>
              <a:rPr lang="en-US" dirty="0" smtClean="0"/>
              <a:t>Spirit, open my heart</a:t>
            </a:r>
            <a:br>
              <a:rPr lang="en-US" dirty="0" smtClean="0"/>
            </a:br>
            <a:r>
              <a:rPr lang="en-US" dirty="0" smtClean="0"/>
              <a:t>to the joy and pain of living.</a:t>
            </a:r>
            <a:br>
              <a:rPr lang="en-US" dirty="0" smtClean="0"/>
            </a:br>
            <a:r>
              <a:rPr lang="en-US" dirty="0" smtClean="0"/>
              <a:t>As you love may I love,</a:t>
            </a:r>
            <a:br>
              <a:rPr lang="en-US" dirty="0" smtClean="0"/>
            </a:br>
            <a:r>
              <a:rPr lang="en-US" dirty="0" smtClean="0"/>
              <a:t>in receiving and in giving,</a:t>
            </a:r>
            <a:br>
              <a:rPr lang="en-US" dirty="0" smtClean="0"/>
            </a:br>
            <a:r>
              <a:rPr lang="en-US" dirty="0" smtClean="0"/>
              <a:t>Spirit, open my heart.</a:t>
            </a:r>
            <a:endParaRPr lang="en-CA" dirty="0"/>
          </a:p>
        </p:txBody>
      </p:sp>
    </p:spTree>
    <p:extLst>
      <p:ext uri="{BB962C8B-B14F-4D97-AF65-F5344CB8AC3E}">
        <p14:creationId xmlns:p14="http://schemas.microsoft.com/office/powerpoint/2010/main" val="6348227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62674"/>
          </a:xfrm>
        </p:spPr>
        <p:txBody>
          <a:bodyPr/>
          <a:lstStyle/>
          <a:p>
            <a:r>
              <a:rPr lang="en-US" dirty="0" smtClean="0"/>
              <a:t>Write your love upon my heart</a:t>
            </a:r>
            <a:br>
              <a:rPr lang="en-US" dirty="0" smtClean="0"/>
            </a:br>
            <a:r>
              <a:rPr lang="en-US" dirty="0" smtClean="0"/>
              <a:t>as my law, my goal, my story.</a:t>
            </a:r>
            <a:br>
              <a:rPr lang="en-US" dirty="0" smtClean="0"/>
            </a:br>
            <a:r>
              <a:rPr lang="en-US" dirty="0" smtClean="0"/>
              <a:t>In each thought, word, and deed,</a:t>
            </a:r>
            <a:br>
              <a:rPr lang="en-US" dirty="0" smtClean="0"/>
            </a:br>
            <a:r>
              <a:rPr lang="en-US" dirty="0" smtClean="0"/>
              <a:t>my living bring you glory.</a:t>
            </a:r>
            <a:endParaRPr lang="en-CA" dirty="0"/>
          </a:p>
        </p:txBody>
      </p:sp>
    </p:spTree>
    <p:extLst>
      <p:ext uri="{BB962C8B-B14F-4D97-AF65-F5344CB8AC3E}">
        <p14:creationId xmlns:p14="http://schemas.microsoft.com/office/powerpoint/2010/main" val="10536636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22714"/>
          </a:xfrm>
        </p:spPr>
        <p:txBody>
          <a:bodyPr/>
          <a:lstStyle/>
          <a:p>
            <a:r>
              <a:rPr lang="en-US" dirty="0" smtClean="0"/>
              <a:t>Spirit, open my heart</a:t>
            </a:r>
            <a:br>
              <a:rPr lang="en-US" dirty="0" smtClean="0"/>
            </a:br>
            <a:r>
              <a:rPr lang="en-US" dirty="0" smtClean="0"/>
              <a:t>to the joy and pain of living.</a:t>
            </a:r>
            <a:br>
              <a:rPr lang="en-US" dirty="0" smtClean="0"/>
            </a:br>
            <a:r>
              <a:rPr lang="en-US" dirty="0" smtClean="0"/>
              <a:t>As you love may I love,</a:t>
            </a:r>
            <a:br>
              <a:rPr lang="en-US" dirty="0" smtClean="0"/>
            </a:br>
            <a:r>
              <a:rPr lang="en-US" dirty="0" smtClean="0"/>
              <a:t>in receiving and in giving,</a:t>
            </a:r>
            <a:br>
              <a:rPr lang="en-US" dirty="0" smtClean="0"/>
            </a:br>
            <a:r>
              <a:rPr lang="en-US" dirty="0" smtClean="0"/>
              <a:t>Spirit, open my heart.</a:t>
            </a:r>
            <a:endParaRPr lang="en-CA" dirty="0"/>
          </a:p>
        </p:txBody>
      </p:sp>
    </p:spTree>
    <p:extLst>
      <p:ext uri="{BB962C8B-B14F-4D97-AF65-F5344CB8AC3E}">
        <p14:creationId xmlns:p14="http://schemas.microsoft.com/office/powerpoint/2010/main" val="7596090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62674"/>
          </a:xfrm>
        </p:spPr>
        <p:txBody>
          <a:bodyPr/>
          <a:lstStyle/>
          <a:p>
            <a:r>
              <a:rPr lang="en-US" dirty="0" smtClean="0"/>
              <a:t>May I weep with those who weep,</a:t>
            </a:r>
            <a:br>
              <a:rPr lang="en-US" dirty="0" smtClean="0"/>
            </a:br>
            <a:r>
              <a:rPr lang="en-US" dirty="0" smtClean="0"/>
              <a:t>share the joy of sister, brother.</a:t>
            </a:r>
            <a:br>
              <a:rPr lang="en-US" dirty="0" smtClean="0"/>
            </a:br>
            <a:r>
              <a:rPr lang="en-US" dirty="0" smtClean="0"/>
              <a:t>In the welcome of Christ,</a:t>
            </a:r>
            <a:br>
              <a:rPr lang="en-US" dirty="0" smtClean="0"/>
            </a:br>
            <a:r>
              <a:rPr lang="en-US" dirty="0" smtClean="0"/>
              <a:t>may we welcome one another.</a:t>
            </a:r>
            <a:endParaRPr lang="en-CA" dirty="0"/>
          </a:p>
        </p:txBody>
      </p:sp>
    </p:spTree>
    <p:extLst>
      <p:ext uri="{BB962C8B-B14F-4D97-AF65-F5344CB8AC3E}">
        <p14:creationId xmlns:p14="http://schemas.microsoft.com/office/powerpoint/2010/main" val="2639192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22714"/>
          </a:xfrm>
        </p:spPr>
        <p:txBody>
          <a:bodyPr/>
          <a:lstStyle/>
          <a:p>
            <a:r>
              <a:rPr lang="en-US" dirty="0" smtClean="0"/>
              <a:t>Spirit, open my heart</a:t>
            </a:r>
            <a:br>
              <a:rPr lang="en-US" dirty="0" smtClean="0"/>
            </a:br>
            <a:r>
              <a:rPr lang="en-US" dirty="0" smtClean="0"/>
              <a:t>to the joy and pain of living.</a:t>
            </a:r>
            <a:br>
              <a:rPr lang="en-US" dirty="0" smtClean="0"/>
            </a:br>
            <a:r>
              <a:rPr lang="en-US" dirty="0" smtClean="0"/>
              <a:t>As you love may I love,</a:t>
            </a:r>
            <a:br>
              <a:rPr lang="en-US" dirty="0" smtClean="0"/>
            </a:br>
            <a:r>
              <a:rPr lang="en-US" dirty="0" smtClean="0"/>
              <a:t>in receiving and in giving,</a:t>
            </a:r>
            <a:br>
              <a:rPr lang="en-US" dirty="0" smtClean="0"/>
            </a:br>
            <a:r>
              <a:rPr lang="en-US" dirty="0" smtClean="0"/>
              <a:t>Spirit, open my heart.**</a:t>
            </a:r>
            <a:endParaRPr lang="en-CA" dirty="0"/>
          </a:p>
        </p:txBody>
      </p:sp>
    </p:spTree>
    <p:extLst>
      <p:ext uri="{BB962C8B-B14F-4D97-AF65-F5344CB8AC3E}">
        <p14:creationId xmlns:p14="http://schemas.microsoft.com/office/powerpoint/2010/main" val="20239269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latin typeface="AR JULIAN" panose="02000000000000000000" pitchFamily="2" charset="0"/>
              </a:rPr>
              <a:t>Offering</a:t>
            </a:r>
            <a:endParaRPr lang="en-CA" sz="7200" dirty="0">
              <a:latin typeface="AR JULI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2276871"/>
            <a:ext cx="5395302" cy="4053254"/>
          </a:xfrm>
          <a:prstGeom prst="rect">
            <a:avLst/>
          </a:prstGeom>
        </p:spPr>
      </p:pic>
      <p:sp>
        <p:nvSpPr>
          <p:cNvPr id="4" name="Rectangle 3"/>
          <p:cNvSpPr/>
          <p:nvPr/>
        </p:nvSpPr>
        <p:spPr>
          <a:xfrm>
            <a:off x="6518794" y="3973882"/>
            <a:ext cx="2625206" cy="646331"/>
          </a:xfrm>
          <a:prstGeom prst="rect">
            <a:avLst/>
          </a:prstGeom>
        </p:spPr>
        <p:txBody>
          <a:bodyPr wrap="none">
            <a:spAutoFit/>
          </a:bodyPr>
          <a:lstStyle/>
          <a:p>
            <a:r>
              <a:rPr lang="en-CA" dirty="0"/>
              <a:t>Pride, Honor and Respect </a:t>
            </a:r>
            <a:endParaRPr lang="en-CA" dirty="0" smtClean="0"/>
          </a:p>
          <a:p>
            <a:r>
              <a:rPr lang="en-CA" dirty="0" smtClean="0"/>
              <a:t>by </a:t>
            </a:r>
            <a:r>
              <a:rPr lang="en-CA" dirty="0"/>
              <a:t>JoAnne Bird</a:t>
            </a:r>
          </a:p>
        </p:txBody>
      </p:sp>
    </p:spTree>
    <p:extLst>
      <p:ext uri="{BB962C8B-B14F-4D97-AF65-F5344CB8AC3E}">
        <p14:creationId xmlns:p14="http://schemas.microsoft.com/office/powerpoint/2010/main" val="40616072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132856"/>
            <a:ext cx="8229600" cy="2448272"/>
          </a:xfrm>
        </p:spPr>
        <p:txBody>
          <a:bodyPr>
            <a:normAutofit fontScale="90000"/>
          </a:bodyPr>
          <a:lstStyle/>
          <a:p>
            <a:r>
              <a:rPr lang="en-US" b="1" dirty="0" smtClean="0"/>
              <a:t>With a vision of hope we move along.</a:t>
            </a:r>
            <a:br>
              <a:rPr lang="en-US" b="1" dirty="0" smtClean="0"/>
            </a:br>
            <a:r>
              <a:rPr lang="en-US" b="1" dirty="0" smtClean="0"/>
              <a:t>Empowered by faith we carry on.</a:t>
            </a:r>
            <a:br>
              <a:rPr lang="en-US" b="1" dirty="0" smtClean="0"/>
            </a:br>
            <a:r>
              <a:rPr lang="en-US" b="1" dirty="0" smtClean="0"/>
              <a:t>Reaching out far and wide, </a:t>
            </a:r>
            <a:br>
              <a:rPr lang="en-US" b="1" dirty="0" smtClean="0"/>
            </a:br>
            <a:r>
              <a:rPr lang="en-US" b="1" dirty="0" smtClean="0"/>
              <a:t>Moving forward, reaching high.</a:t>
            </a:r>
            <a:br>
              <a:rPr lang="en-US" b="1" dirty="0" smtClean="0"/>
            </a:br>
            <a:r>
              <a:rPr lang="en-US" b="1" dirty="0" smtClean="0"/>
              <a:t>Filled with hope, filled with dreams,</a:t>
            </a:r>
            <a:br>
              <a:rPr lang="en-US" b="1" dirty="0" smtClean="0"/>
            </a:br>
            <a:r>
              <a:rPr lang="en-US" b="1" dirty="0" smtClean="0"/>
              <a:t>We journey on.**</a:t>
            </a:r>
            <a:endParaRPr lang="en-CA" b="1" dirty="0"/>
          </a:p>
        </p:txBody>
      </p:sp>
    </p:spTree>
    <p:extLst>
      <p:ext uri="{BB962C8B-B14F-4D97-AF65-F5344CB8AC3E}">
        <p14:creationId xmlns:p14="http://schemas.microsoft.com/office/powerpoint/2010/main" val="25690321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latin typeface="AR JULIAN" panose="02000000000000000000" pitchFamily="2" charset="0"/>
              </a:rPr>
              <a:t>Communion</a:t>
            </a:r>
            <a:endParaRPr lang="en-CA" sz="7200" dirty="0">
              <a:latin typeface="AR JULI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2198210"/>
            <a:ext cx="4028296" cy="4050189"/>
          </a:xfrm>
          <a:prstGeom prst="rect">
            <a:avLst/>
          </a:prstGeom>
        </p:spPr>
      </p:pic>
      <p:sp>
        <p:nvSpPr>
          <p:cNvPr id="4" name="TextBox 3"/>
          <p:cNvSpPr txBox="1"/>
          <p:nvPr/>
        </p:nvSpPr>
        <p:spPr>
          <a:xfrm>
            <a:off x="6728088" y="4038638"/>
            <a:ext cx="2200089" cy="369332"/>
          </a:xfrm>
          <a:prstGeom prst="rect">
            <a:avLst/>
          </a:prstGeom>
          <a:noFill/>
        </p:spPr>
        <p:txBody>
          <a:bodyPr wrap="none" rtlCol="0">
            <a:spAutoFit/>
          </a:bodyPr>
          <a:lstStyle/>
          <a:p>
            <a:r>
              <a:rPr lang="en-CA" dirty="0" smtClean="0"/>
              <a:t>Cross </a:t>
            </a:r>
            <a:r>
              <a:rPr lang="en-CA" dirty="0"/>
              <a:t>by </a:t>
            </a:r>
            <a:r>
              <a:rPr lang="en-CA" dirty="0" err="1"/>
              <a:t>Kume</a:t>
            </a:r>
            <a:r>
              <a:rPr lang="en-CA" dirty="0"/>
              <a:t> Bryan</a:t>
            </a:r>
          </a:p>
        </p:txBody>
      </p:sp>
    </p:spTree>
    <p:extLst>
      <p:ext uri="{BB962C8B-B14F-4D97-AF65-F5344CB8AC3E}">
        <p14:creationId xmlns:p14="http://schemas.microsoft.com/office/powerpoint/2010/main" val="20561050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78698"/>
          </a:xfrm>
        </p:spPr>
        <p:txBody>
          <a:bodyPr/>
          <a:lstStyle/>
          <a:p>
            <a:r>
              <a:rPr lang="en-CA" dirty="0"/>
              <a:t>One: God is with us.</a:t>
            </a:r>
            <a:r>
              <a:rPr lang="en-CA" dirty="0" smtClean="0">
                <a:effectLst/>
              </a:rPr>
              <a:t/>
            </a:r>
            <a:br>
              <a:rPr lang="en-CA" dirty="0" smtClean="0">
                <a:effectLst/>
              </a:rPr>
            </a:br>
            <a:r>
              <a:rPr lang="en-CA" b="1" dirty="0">
                <a:solidFill>
                  <a:srgbClr val="FFFF00"/>
                </a:solidFill>
              </a:rPr>
              <a:t>All: Here in this place;</a:t>
            </a:r>
            <a:r>
              <a:rPr lang="en-CA" dirty="0" smtClean="0">
                <a:solidFill>
                  <a:srgbClr val="FFFF00"/>
                </a:solidFill>
                <a:effectLst/>
              </a:rPr>
              <a:t/>
            </a:r>
            <a:br>
              <a:rPr lang="en-CA" dirty="0" smtClean="0">
                <a:solidFill>
                  <a:srgbClr val="FFFF00"/>
                </a:solidFill>
                <a:effectLst/>
              </a:rPr>
            </a:br>
            <a:r>
              <a:rPr lang="en-CA" dirty="0"/>
              <a:t>One: at this time of sacred refreshment and renewal.</a:t>
            </a:r>
            <a:r>
              <a:rPr lang="en-CA" dirty="0" smtClean="0">
                <a:effectLst/>
              </a:rPr>
              <a:t/>
            </a:r>
            <a:br>
              <a:rPr lang="en-CA" dirty="0" smtClean="0">
                <a:effectLst/>
              </a:rPr>
            </a:br>
            <a:r>
              <a:rPr lang="en-CA" b="1" dirty="0">
                <a:solidFill>
                  <a:srgbClr val="FFFF00"/>
                </a:solidFill>
              </a:rPr>
              <a:t>All: Called in grace and gifted in love</a:t>
            </a:r>
            <a:r>
              <a:rPr lang="en-CA" b="1" dirty="0" smtClean="0">
                <a:solidFill>
                  <a:srgbClr val="FFFF00"/>
                </a:solidFill>
              </a:rPr>
              <a:t>.</a:t>
            </a:r>
            <a:endParaRPr lang="en-CA" dirty="0">
              <a:solidFill>
                <a:srgbClr val="FFFF00"/>
              </a:solidFill>
            </a:endParaRPr>
          </a:p>
        </p:txBody>
      </p:sp>
    </p:spTree>
    <p:extLst>
      <p:ext uri="{BB962C8B-B14F-4D97-AF65-F5344CB8AC3E}">
        <p14:creationId xmlns:p14="http://schemas.microsoft.com/office/powerpoint/2010/main" val="20739807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34682"/>
          </a:xfrm>
        </p:spPr>
        <p:txBody>
          <a:bodyPr/>
          <a:lstStyle/>
          <a:p>
            <a:r>
              <a:rPr lang="en-CA" dirty="0"/>
              <a:t>God, you know us better than we know ourselves.</a:t>
            </a:r>
            <a:r>
              <a:rPr lang="en-CA" dirty="0" smtClean="0">
                <a:effectLst/>
              </a:rPr>
              <a:t/>
            </a:r>
            <a:br>
              <a:rPr lang="en-CA" dirty="0" smtClean="0">
                <a:effectLst/>
              </a:rPr>
            </a:br>
            <a:r>
              <a:rPr lang="en-CA" dirty="0"/>
              <a:t>You know our thoughts, our weaknesses, our motivations, our sins.</a:t>
            </a:r>
            <a:r>
              <a:rPr lang="en-CA" dirty="0" smtClean="0">
                <a:effectLst/>
              </a:rPr>
              <a:t/>
            </a:r>
            <a:br>
              <a:rPr lang="en-CA" dirty="0" smtClean="0">
                <a:effectLst/>
              </a:rPr>
            </a:br>
            <a:r>
              <a:rPr lang="en-CA" dirty="0"/>
              <a:t>And you love us still</a:t>
            </a:r>
            <a:r>
              <a:rPr lang="en-CA" dirty="0" smtClean="0"/>
              <a:t>.</a:t>
            </a:r>
            <a:endParaRPr lang="en-CA" dirty="0"/>
          </a:p>
        </p:txBody>
      </p:sp>
    </p:spTree>
    <p:extLst>
      <p:ext uri="{BB962C8B-B14F-4D97-AF65-F5344CB8AC3E}">
        <p14:creationId xmlns:p14="http://schemas.microsoft.com/office/powerpoint/2010/main" val="1641598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6394722"/>
          </a:xfrm>
        </p:spPr>
        <p:txBody>
          <a:bodyPr>
            <a:normAutofit/>
          </a:bodyPr>
          <a:lstStyle/>
          <a:p>
            <a:r>
              <a:rPr lang="en-US" sz="4000" dirty="0" smtClean="0"/>
              <a:t>Let us build a house where hands will reach</a:t>
            </a:r>
            <a:br>
              <a:rPr lang="en-US" sz="4000" dirty="0" smtClean="0"/>
            </a:br>
            <a:r>
              <a:rPr lang="en-US" sz="4000" dirty="0" smtClean="0"/>
              <a:t>beyond the wood and stone</a:t>
            </a:r>
            <a:br>
              <a:rPr lang="en-US" sz="4000" dirty="0" smtClean="0"/>
            </a:br>
            <a:r>
              <a:rPr lang="en-US" sz="4000" dirty="0" smtClean="0"/>
              <a:t>to heal and strengthen, serve and teach,</a:t>
            </a:r>
            <a:br>
              <a:rPr lang="en-US" sz="4000" dirty="0" smtClean="0"/>
            </a:br>
            <a:r>
              <a:rPr lang="en-US" sz="4000" dirty="0" smtClean="0"/>
              <a:t>and live the Word they’ve known.</a:t>
            </a:r>
            <a:br>
              <a:rPr lang="en-US" sz="4000" dirty="0" smtClean="0"/>
            </a:br>
            <a:r>
              <a:rPr lang="en-US" sz="4000" dirty="0" smtClean="0"/>
              <a:t>Here the outcast and the stranger</a:t>
            </a:r>
            <a:br>
              <a:rPr lang="en-US" sz="4000" dirty="0" smtClean="0"/>
            </a:br>
            <a:r>
              <a:rPr lang="en-US" sz="4000" dirty="0" smtClean="0"/>
              <a:t>bear the image of God’s face;</a:t>
            </a:r>
            <a:br>
              <a:rPr lang="en-US" sz="4000" dirty="0" smtClean="0"/>
            </a:br>
            <a:r>
              <a:rPr lang="en-US" sz="4000" dirty="0" smtClean="0"/>
              <a:t>Let us bring an end to fear and danger:</a:t>
            </a:r>
            <a:br>
              <a:rPr lang="en-US" sz="4000" dirty="0" smtClean="0"/>
            </a:br>
            <a:r>
              <a:rPr lang="en-US" sz="4000" dirty="0" smtClean="0"/>
              <a:t>All are welcome, all are welcome,</a:t>
            </a:r>
            <a:br>
              <a:rPr lang="en-US" sz="4000" dirty="0" smtClean="0"/>
            </a:br>
            <a:r>
              <a:rPr lang="en-US" sz="4000" dirty="0" smtClean="0"/>
              <a:t>all are welcome in this place.</a:t>
            </a:r>
            <a:endParaRPr lang="en-CA" sz="4000" dirty="0"/>
          </a:p>
        </p:txBody>
      </p:sp>
    </p:spTree>
    <p:extLst>
      <p:ext uri="{BB962C8B-B14F-4D97-AF65-F5344CB8AC3E}">
        <p14:creationId xmlns:p14="http://schemas.microsoft.com/office/powerpoint/2010/main" val="37239431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50706"/>
          </a:xfrm>
        </p:spPr>
        <p:txBody>
          <a:bodyPr/>
          <a:lstStyle/>
          <a:p>
            <a:r>
              <a:rPr lang="en-CA" dirty="0"/>
              <a:t>Forgive us when we don't believe such love is true or possible; when we wonder how you could love us just as we are, when we forget our intricate construction, fearfully, wonderfully made, in your image</a:t>
            </a:r>
            <a:r>
              <a:rPr lang="en-CA" dirty="0" smtClean="0"/>
              <a:t>!</a:t>
            </a:r>
            <a:endParaRPr lang="en-CA" dirty="0"/>
          </a:p>
        </p:txBody>
      </p:sp>
    </p:spTree>
    <p:extLst>
      <p:ext uri="{BB962C8B-B14F-4D97-AF65-F5344CB8AC3E}">
        <p14:creationId xmlns:p14="http://schemas.microsoft.com/office/powerpoint/2010/main" val="1025900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0666"/>
          </a:xfrm>
        </p:spPr>
        <p:txBody>
          <a:bodyPr/>
          <a:lstStyle/>
          <a:p>
            <a:r>
              <a:rPr lang="en-CA" dirty="0"/>
              <a:t>Remove from our minds every thought which keeps us from you.</a:t>
            </a:r>
            <a:r>
              <a:rPr lang="en-CA" dirty="0" smtClean="0">
                <a:effectLst/>
              </a:rPr>
              <a:t/>
            </a:r>
            <a:br>
              <a:rPr lang="en-CA" dirty="0" smtClean="0">
                <a:effectLst/>
              </a:rPr>
            </a:br>
            <a:r>
              <a:rPr lang="en-CA" dirty="0"/>
              <a:t>Break down the walls, push aside our self-centered ways and help us to trust anew.</a:t>
            </a:r>
            <a:r>
              <a:rPr lang="en-CA" dirty="0" smtClean="0">
                <a:effectLst/>
              </a:rPr>
              <a:t/>
            </a:r>
            <a:br>
              <a:rPr lang="en-CA" dirty="0" smtClean="0">
                <a:effectLst/>
              </a:rPr>
            </a:br>
            <a:r>
              <a:rPr lang="en-CA" dirty="0"/>
              <a:t>You know our hearts. </a:t>
            </a:r>
          </a:p>
        </p:txBody>
      </p:sp>
    </p:spTree>
    <p:extLst>
      <p:ext uri="{BB962C8B-B14F-4D97-AF65-F5344CB8AC3E}">
        <p14:creationId xmlns:p14="http://schemas.microsoft.com/office/powerpoint/2010/main" val="17892831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50706"/>
          </a:xfrm>
        </p:spPr>
        <p:txBody>
          <a:bodyPr/>
          <a:lstStyle/>
          <a:p>
            <a:r>
              <a:rPr lang="en-CA" dirty="0"/>
              <a:t>And you love us still and knowing this we lift up those in this community today who long to feel your presence in their lives…….</a:t>
            </a:r>
          </a:p>
        </p:txBody>
      </p:sp>
    </p:spTree>
    <p:extLst>
      <p:ext uri="{BB962C8B-B14F-4D97-AF65-F5344CB8AC3E}">
        <p14:creationId xmlns:p14="http://schemas.microsoft.com/office/powerpoint/2010/main" val="40643463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34682"/>
          </a:xfrm>
        </p:spPr>
        <p:txBody>
          <a:bodyPr/>
          <a:lstStyle/>
          <a:p>
            <a:r>
              <a:rPr lang="en-CA" dirty="0"/>
              <a:t>We also pray for all those members of the LGBTTQ community who continue to face oppression and violence as a daily reality of their lives, may your presence gently hold them. </a:t>
            </a:r>
          </a:p>
        </p:txBody>
      </p:sp>
    </p:spTree>
    <p:extLst>
      <p:ext uri="{BB962C8B-B14F-4D97-AF65-F5344CB8AC3E}">
        <p14:creationId xmlns:p14="http://schemas.microsoft.com/office/powerpoint/2010/main" val="41586098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0666"/>
          </a:xfrm>
        </p:spPr>
        <p:txBody>
          <a:bodyPr/>
          <a:lstStyle/>
          <a:p>
            <a:r>
              <a:rPr lang="en-CA" dirty="0"/>
              <a:t>We pray for those who have been separated from family and friends because of who they are and who they love, may you love fill their hearts and souls. We pray for our world that we may truly come to understand what your love can really mean to all of us.</a:t>
            </a:r>
          </a:p>
        </p:txBody>
      </p:sp>
    </p:spTree>
    <p:extLst>
      <p:ext uri="{BB962C8B-B14F-4D97-AF65-F5344CB8AC3E}">
        <p14:creationId xmlns:p14="http://schemas.microsoft.com/office/powerpoint/2010/main" val="42218934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22714"/>
          </a:xfrm>
        </p:spPr>
        <p:txBody>
          <a:bodyPr/>
          <a:lstStyle/>
          <a:p>
            <a:r>
              <a:rPr lang="en-CA" dirty="0"/>
              <a:t>God of our ancestors and God of our children, we come knowing we have preferred to test you, rather than to trust you. The famine in our souls makes us long to be filled with the empty promises of the world. </a:t>
            </a:r>
          </a:p>
        </p:txBody>
      </p:sp>
    </p:spTree>
    <p:extLst>
      <p:ext uri="{BB962C8B-B14F-4D97-AF65-F5344CB8AC3E}">
        <p14:creationId xmlns:p14="http://schemas.microsoft.com/office/powerpoint/2010/main" val="22771014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928992" cy="6552728"/>
          </a:xfrm>
        </p:spPr>
        <p:txBody>
          <a:bodyPr>
            <a:normAutofit/>
          </a:bodyPr>
          <a:lstStyle/>
          <a:p>
            <a:r>
              <a:rPr lang="en-CA" dirty="0"/>
              <a:t>We listen to the soothing words of the advertisers, rather than to the uncomfortable call of your love.</a:t>
            </a:r>
            <a:r>
              <a:rPr lang="en-CA" dirty="0" smtClean="0">
                <a:effectLst/>
              </a:rPr>
              <a:t/>
            </a:r>
            <a:br>
              <a:rPr lang="en-CA" dirty="0" smtClean="0">
                <a:effectLst/>
              </a:rPr>
            </a:br>
            <a:r>
              <a:rPr lang="en-CA" dirty="0"/>
              <a:t> </a:t>
            </a:r>
            <a:r>
              <a:rPr lang="en-CA" dirty="0" smtClean="0"/>
              <a:t>Forgive </a:t>
            </a:r>
            <a:r>
              <a:rPr lang="en-CA" dirty="0"/>
              <a:t>us, God of our lives. Bring us out of that dependence on ourselves, and bring us into the presence of the One we seek to follow, not only to Jerusalem, but beyond — into life with you forever Amen</a:t>
            </a:r>
            <a:r>
              <a:rPr lang="en-CA" dirty="0" smtClean="0"/>
              <a:t>.</a:t>
            </a:r>
            <a:endParaRPr lang="en-CA" dirty="0"/>
          </a:p>
        </p:txBody>
      </p:sp>
    </p:spTree>
    <p:extLst>
      <p:ext uri="{BB962C8B-B14F-4D97-AF65-F5344CB8AC3E}">
        <p14:creationId xmlns:p14="http://schemas.microsoft.com/office/powerpoint/2010/main" val="12045246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78698"/>
          </a:xfrm>
        </p:spPr>
        <p:txBody>
          <a:bodyPr/>
          <a:lstStyle/>
          <a:p>
            <a:r>
              <a:rPr lang="en-CA" dirty="0"/>
              <a:t>Called in grace and gifted in love, Jesus gathered with his friends and shared a meal; the setting simple, the meaning profound.</a:t>
            </a:r>
            <a:r>
              <a:rPr lang="en-CA" dirty="0" smtClean="0">
                <a:effectLst/>
              </a:rPr>
              <a:t/>
            </a:r>
            <a:br>
              <a:rPr lang="en-CA" dirty="0" smtClean="0">
                <a:effectLst/>
              </a:rPr>
            </a:br>
            <a:r>
              <a:rPr lang="en-CA" dirty="0"/>
              <a:t>Bread of life, cup of blessing.</a:t>
            </a:r>
            <a:r>
              <a:rPr lang="en-CA" dirty="0" smtClean="0">
                <a:effectLst/>
              </a:rPr>
              <a:t/>
            </a:r>
            <a:br>
              <a:rPr lang="en-CA" dirty="0" smtClean="0">
                <a:effectLst/>
              </a:rPr>
            </a:br>
            <a:r>
              <a:rPr lang="en-CA" dirty="0"/>
              <a:t>"This is my body. This is my blood.</a:t>
            </a:r>
            <a:r>
              <a:rPr lang="en-CA" dirty="0" smtClean="0">
                <a:effectLst/>
              </a:rPr>
              <a:t/>
            </a:r>
            <a:br>
              <a:rPr lang="en-CA" dirty="0" smtClean="0">
                <a:effectLst/>
              </a:rPr>
            </a:br>
            <a:r>
              <a:rPr lang="en-CA" dirty="0"/>
              <a:t>Do this in remembrance of me</a:t>
            </a:r>
            <a:r>
              <a:rPr lang="en-CA" dirty="0" smtClean="0"/>
              <a:t>."</a:t>
            </a:r>
            <a:endParaRPr lang="en-CA" dirty="0"/>
          </a:p>
        </p:txBody>
      </p:sp>
    </p:spTree>
    <p:extLst>
      <p:ext uri="{BB962C8B-B14F-4D97-AF65-F5344CB8AC3E}">
        <p14:creationId xmlns:p14="http://schemas.microsoft.com/office/powerpoint/2010/main" val="35586426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6322714"/>
          </a:xfrm>
        </p:spPr>
        <p:txBody>
          <a:bodyPr>
            <a:normAutofit/>
          </a:bodyPr>
          <a:lstStyle/>
          <a:p>
            <a:r>
              <a:rPr lang="en-CA" dirty="0"/>
              <a:t>This table is God's offer of grace and an invitation to community where forgiveness is found and</a:t>
            </a:r>
            <a:r>
              <a:rPr lang="en-CA" dirty="0" smtClean="0">
                <a:effectLst/>
              </a:rPr>
              <a:t/>
            </a:r>
            <a:br>
              <a:rPr lang="en-CA" dirty="0" smtClean="0">
                <a:effectLst/>
              </a:rPr>
            </a:br>
            <a:r>
              <a:rPr lang="en-CA" dirty="0"/>
              <a:t>we are called to be the body of Christ.</a:t>
            </a:r>
            <a:r>
              <a:rPr lang="en-CA" dirty="0" smtClean="0">
                <a:effectLst/>
              </a:rPr>
              <a:t/>
            </a:r>
            <a:br>
              <a:rPr lang="en-CA" dirty="0" smtClean="0">
                <a:effectLst/>
              </a:rPr>
            </a:br>
            <a:r>
              <a:rPr lang="en-CA" dirty="0"/>
              <a:t>In that body, we find all shapes, sizes, and abilities, the young and the old, all colors and shades,</a:t>
            </a:r>
            <a:r>
              <a:rPr lang="en-CA" dirty="0" smtClean="0">
                <a:effectLst/>
              </a:rPr>
              <a:t/>
            </a:r>
            <a:br>
              <a:rPr lang="en-CA" dirty="0" smtClean="0">
                <a:effectLst/>
              </a:rPr>
            </a:br>
            <a:r>
              <a:rPr lang="en-CA" dirty="0"/>
              <a:t>and the created diversity of loving relationships</a:t>
            </a:r>
            <a:r>
              <a:rPr lang="en-CA" dirty="0" smtClean="0"/>
              <a:t>.</a:t>
            </a:r>
            <a:endParaRPr lang="en-CA" dirty="0"/>
          </a:p>
        </p:txBody>
      </p:sp>
    </p:spTree>
    <p:extLst>
      <p:ext uri="{BB962C8B-B14F-4D97-AF65-F5344CB8AC3E}">
        <p14:creationId xmlns:p14="http://schemas.microsoft.com/office/powerpoint/2010/main" val="28014458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4722"/>
          </a:xfrm>
        </p:spPr>
        <p:txBody>
          <a:bodyPr/>
          <a:lstStyle/>
          <a:p>
            <a:r>
              <a:rPr lang="en-CA" dirty="0"/>
              <a:t>Together, we are affirmed in our shared mission, and empowered for discipleship.</a:t>
            </a:r>
            <a:r>
              <a:rPr lang="en-CA" dirty="0" smtClean="0">
                <a:effectLst/>
              </a:rPr>
              <a:t/>
            </a:r>
            <a:br>
              <a:rPr lang="en-CA" dirty="0" smtClean="0">
                <a:effectLst/>
              </a:rPr>
            </a:br>
            <a:r>
              <a:rPr lang="en-CA" dirty="0"/>
              <a:t>No one goes hungry. This table welcomes everyone!</a:t>
            </a:r>
            <a:r>
              <a:rPr lang="en-CA" dirty="0" smtClean="0">
                <a:effectLst/>
              </a:rPr>
              <a:t/>
            </a:r>
            <a:br>
              <a:rPr lang="en-CA" dirty="0" smtClean="0">
                <a:effectLst/>
              </a:rPr>
            </a:br>
            <a:r>
              <a:rPr lang="en-CA" dirty="0"/>
              <a:t>Come, share the feast</a:t>
            </a:r>
            <a:r>
              <a:rPr lang="en-CA" dirty="0" smtClean="0"/>
              <a:t>!</a:t>
            </a:r>
            <a:endParaRPr lang="en-CA" dirty="0"/>
          </a:p>
        </p:txBody>
      </p:sp>
    </p:spTree>
    <p:extLst>
      <p:ext uri="{BB962C8B-B14F-4D97-AF65-F5344CB8AC3E}">
        <p14:creationId xmlns:p14="http://schemas.microsoft.com/office/powerpoint/2010/main" val="899478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6624736"/>
          </a:xfrm>
        </p:spPr>
        <p:txBody>
          <a:bodyPr>
            <a:normAutofit/>
          </a:bodyPr>
          <a:lstStyle/>
          <a:p>
            <a:r>
              <a:rPr lang="en-US" sz="4000" dirty="0" smtClean="0"/>
              <a:t>Let us build a house where all are named,</a:t>
            </a:r>
            <a:br>
              <a:rPr lang="en-US" sz="4000" dirty="0" smtClean="0"/>
            </a:br>
            <a:r>
              <a:rPr lang="en-US" sz="4000" dirty="0" smtClean="0"/>
              <a:t>their songs and visions heard</a:t>
            </a:r>
            <a:br>
              <a:rPr lang="en-US" sz="4000" dirty="0" smtClean="0"/>
            </a:br>
            <a:r>
              <a:rPr lang="en-US" sz="4000" dirty="0" smtClean="0"/>
              <a:t>and loved and treasured, taught and claimed</a:t>
            </a:r>
            <a:br>
              <a:rPr lang="en-US" sz="4000" dirty="0" smtClean="0"/>
            </a:br>
            <a:r>
              <a:rPr lang="en-US" sz="4000" dirty="0" smtClean="0"/>
              <a:t>as words within the Word.</a:t>
            </a:r>
            <a:br>
              <a:rPr lang="en-US" sz="4000" dirty="0" smtClean="0"/>
            </a:br>
            <a:r>
              <a:rPr lang="en-US" sz="4000" dirty="0" smtClean="0"/>
              <a:t>Built of tears and cries and laughter,</a:t>
            </a:r>
            <a:br>
              <a:rPr lang="en-US" sz="4000" dirty="0" smtClean="0"/>
            </a:br>
            <a:r>
              <a:rPr lang="en-US" sz="4000" dirty="0" smtClean="0"/>
              <a:t>prayers of faith and songs of grace;</a:t>
            </a:r>
            <a:br>
              <a:rPr lang="en-US" sz="4000" dirty="0" smtClean="0"/>
            </a:br>
            <a:r>
              <a:rPr lang="en-US" sz="4000" dirty="0" smtClean="0"/>
              <a:t>let this house proclaim from floor to rafter:</a:t>
            </a:r>
            <a:br>
              <a:rPr lang="en-US" sz="4000" dirty="0" smtClean="0"/>
            </a:br>
            <a:r>
              <a:rPr lang="en-US" sz="4000" dirty="0" smtClean="0"/>
              <a:t>All are welcome, all are welcome,</a:t>
            </a:r>
            <a:br>
              <a:rPr lang="en-US" sz="4000" dirty="0" smtClean="0"/>
            </a:br>
            <a:r>
              <a:rPr lang="en-US" sz="4000" dirty="0" smtClean="0"/>
              <a:t>all are welcome in this place.**</a:t>
            </a:r>
            <a:endParaRPr lang="en-CA" sz="4000" dirty="0"/>
          </a:p>
        </p:txBody>
      </p:sp>
    </p:spTree>
    <p:extLst>
      <p:ext uri="{BB962C8B-B14F-4D97-AF65-F5344CB8AC3E}">
        <p14:creationId xmlns:p14="http://schemas.microsoft.com/office/powerpoint/2010/main" val="31968097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90266"/>
          </a:xfrm>
        </p:spPr>
        <p:txBody>
          <a:bodyPr>
            <a:noAutofit/>
          </a:bodyPr>
          <a:lstStyle/>
          <a:p>
            <a:r>
              <a:rPr lang="en-US" sz="7200" dirty="0" smtClean="0">
                <a:latin typeface="AR JULIAN" panose="02000000000000000000" pitchFamily="2" charset="0"/>
              </a:rPr>
              <a:t>Prayer of Thanksgiving</a:t>
            </a:r>
            <a:endParaRPr lang="en-CA" sz="7200" dirty="0">
              <a:latin typeface="AR JULIAN" panose="02000000000000000000"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5896" y="2564903"/>
            <a:ext cx="1960000" cy="4019719"/>
          </a:xfrm>
          <a:prstGeom prst="rect">
            <a:avLst/>
          </a:prstGeom>
        </p:spPr>
      </p:pic>
      <p:sp>
        <p:nvSpPr>
          <p:cNvPr id="4" name="TextBox 3"/>
          <p:cNvSpPr txBox="1"/>
          <p:nvPr/>
        </p:nvSpPr>
        <p:spPr>
          <a:xfrm>
            <a:off x="5724128" y="4251596"/>
            <a:ext cx="2572051" cy="646331"/>
          </a:xfrm>
          <a:prstGeom prst="rect">
            <a:avLst/>
          </a:prstGeom>
          <a:noFill/>
        </p:spPr>
        <p:txBody>
          <a:bodyPr wrap="none" rtlCol="0">
            <a:spAutoFit/>
          </a:bodyPr>
          <a:lstStyle/>
          <a:p>
            <a:r>
              <a:rPr lang="en-CA" dirty="0"/>
              <a:t>Angel Watching Over Me </a:t>
            </a:r>
            <a:endParaRPr lang="en-CA" dirty="0" smtClean="0"/>
          </a:p>
          <a:p>
            <a:r>
              <a:rPr lang="en-CA" dirty="0" smtClean="0"/>
              <a:t>by </a:t>
            </a:r>
            <a:r>
              <a:rPr lang="en-CA" dirty="0"/>
              <a:t>Karen </a:t>
            </a:r>
            <a:r>
              <a:rPr lang="en-CA" dirty="0" err="1"/>
              <a:t>Tarlton</a:t>
            </a:r>
            <a:endParaRPr lang="en-CA" dirty="0"/>
          </a:p>
        </p:txBody>
      </p:sp>
    </p:spTree>
    <p:extLst>
      <p:ext uri="{BB962C8B-B14F-4D97-AF65-F5344CB8AC3E}">
        <p14:creationId xmlns:p14="http://schemas.microsoft.com/office/powerpoint/2010/main" val="31885641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62674"/>
          </a:xfrm>
        </p:spPr>
        <p:txBody>
          <a:bodyPr/>
          <a:lstStyle/>
          <a:p>
            <a:r>
              <a:rPr lang="en-CA" b="1" dirty="0">
                <a:solidFill>
                  <a:srgbClr val="FFFF00"/>
                </a:solidFill>
              </a:rPr>
              <a:t>We give thanks to you, God, for this meal. Simple. Elegant. Refreshing. Re-creating. May we hear the call: love one another as you have loved us. One body, many members, the body of Christ. Amen</a:t>
            </a:r>
            <a:r>
              <a:rPr lang="en-CA" b="1" dirty="0" smtClean="0">
                <a:solidFill>
                  <a:srgbClr val="FFFF00"/>
                </a:solidFill>
              </a:rPr>
              <a:t>.</a:t>
            </a:r>
            <a:endParaRPr lang="en-CA" dirty="0">
              <a:solidFill>
                <a:srgbClr val="FFFF00"/>
              </a:solidFill>
            </a:endParaRPr>
          </a:p>
        </p:txBody>
      </p:sp>
    </p:spTree>
    <p:extLst>
      <p:ext uri="{BB962C8B-B14F-4D97-AF65-F5344CB8AC3E}">
        <p14:creationId xmlns:p14="http://schemas.microsoft.com/office/powerpoint/2010/main" val="37496966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latin typeface="AR JULIAN" panose="02000000000000000000" pitchFamily="2" charset="0"/>
              </a:rPr>
              <a:t>Reflection</a:t>
            </a:r>
            <a:endParaRPr lang="en-CA" sz="7200" dirty="0">
              <a:latin typeface="AR JULIAN" panose="02000000000000000000" pitchFamily="2"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23162"/>
          <a:stretch/>
        </p:blipFill>
        <p:spPr>
          <a:xfrm>
            <a:off x="1187624" y="2276872"/>
            <a:ext cx="5442095" cy="3289528"/>
          </a:xfrm>
          <a:prstGeom prst="rect">
            <a:avLst/>
          </a:prstGeom>
        </p:spPr>
      </p:pic>
      <p:sp>
        <p:nvSpPr>
          <p:cNvPr id="4" name="TextBox 3"/>
          <p:cNvSpPr txBox="1"/>
          <p:nvPr/>
        </p:nvSpPr>
        <p:spPr>
          <a:xfrm>
            <a:off x="6764874" y="3598470"/>
            <a:ext cx="2368790" cy="646331"/>
          </a:xfrm>
          <a:prstGeom prst="rect">
            <a:avLst/>
          </a:prstGeom>
          <a:noFill/>
        </p:spPr>
        <p:txBody>
          <a:bodyPr wrap="none" rtlCol="0">
            <a:spAutoFit/>
          </a:bodyPr>
          <a:lstStyle/>
          <a:p>
            <a:r>
              <a:rPr lang="en-CA" dirty="0"/>
              <a:t>Tree of Life Meditation </a:t>
            </a:r>
            <a:endParaRPr lang="en-CA" dirty="0" smtClean="0"/>
          </a:p>
          <a:p>
            <a:r>
              <a:rPr lang="en-CA" dirty="0" smtClean="0"/>
              <a:t>by </a:t>
            </a:r>
            <a:r>
              <a:rPr lang="en-CA" dirty="0"/>
              <a:t>Laura Iverson</a:t>
            </a:r>
          </a:p>
        </p:txBody>
      </p:sp>
    </p:spTree>
    <p:extLst>
      <p:ext uri="{BB962C8B-B14F-4D97-AF65-F5344CB8AC3E}">
        <p14:creationId xmlns:p14="http://schemas.microsoft.com/office/powerpoint/2010/main" val="16544134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latin typeface="AR JULIAN" panose="02000000000000000000" pitchFamily="2" charset="0"/>
              </a:rPr>
              <a:t>Wind of Change</a:t>
            </a:r>
            <a:endParaRPr lang="en-CA" sz="7200" dirty="0">
              <a:latin typeface="AR JULI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1628800"/>
            <a:ext cx="3503286" cy="4863604"/>
          </a:xfrm>
          <a:prstGeom prst="rect">
            <a:avLst/>
          </a:prstGeom>
        </p:spPr>
      </p:pic>
    </p:spTree>
    <p:extLst>
      <p:ext uri="{BB962C8B-B14F-4D97-AF65-F5344CB8AC3E}">
        <p14:creationId xmlns:p14="http://schemas.microsoft.com/office/powerpoint/2010/main" val="31115445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latin typeface="AR JULIAN" panose="02000000000000000000" pitchFamily="2" charset="0"/>
              </a:rPr>
              <a:t>Litany of Freedom</a:t>
            </a:r>
            <a:endParaRPr lang="en-CA" sz="7200" dirty="0">
              <a:latin typeface="AR JULI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1700808"/>
            <a:ext cx="3604764" cy="5040560"/>
          </a:xfrm>
          <a:prstGeom prst="rect">
            <a:avLst/>
          </a:prstGeom>
        </p:spPr>
      </p:pic>
      <p:sp>
        <p:nvSpPr>
          <p:cNvPr id="4" name="TextBox 3"/>
          <p:cNvSpPr txBox="1"/>
          <p:nvPr/>
        </p:nvSpPr>
        <p:spPr>
          <a:xfrm>
            <a:off x="6726488" y="3897922"/>
            <a:ext cx="1667636" cy="646331"/>
          </a:xfrm>
          <a:prstGeom prst="rect">
            <a:avLst/>
          </a:prstGeom>
          <a:noFill/>
        </p:spPr>
        <p:txBody>
          <a:bodyPr wrap="none" rtlCol="0">
            <a:spAutoFit/>
          </a:bodyPr>
          <a:lstStyle/>
          <a:p>
            <a:r>
              <a:rPr lang="en-CA" dirty="0"/>
              <a:t>Field of Prayers </a:t>
            </a:r>
            <a:endParaRPr lang="en-CA" dirty="0" smtClean="0"/>
          </a:p>
          <a:p>
            <a:r>
              <a:rPr lang="en-CA" dirty="0" smtClean="0"/>
              <a:t>by </a:t>
            </a:r>
            <a:r>
              <a:rPr lang="en-CA" dirty="0"/>
              <a:t>Ivey Hayes</a:t>
            </a:r>
          </a:p>
        </p:txBody>
      </p:sp>
    </p:spTree>
    <p:extLst>
      <p:ext uri="{BB962C8B-B14F-4D97-AF65-F5344CB8AC3E}">
        <p14:creationId xmlns:p14="http://schemas.microsoft.com/office/powerpoint/2010/main" val="29958922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34682"/>
          </a:xfrm>
        </p:spPr>
        <p:txBody>
          <a:bodyPr>
            <a:normAutofit/>
          </a:bodyPr>
          <a:lstStyle/>
          <a:p>
            <a:r>
              <a:rPr lang="en-CA" b="1" dirty="0">
                <a:solidFill>
                  <a:srgbClr val="FFFF00"/>
                </a:solidFill>
              </a:rPr>
              <a:t>All: We, as people of faith with many different sexual orientations and gender identities and </a:t>
            </a:r>
            <a:r>
              <a:rPr lang="en-CA" b="1" dirty="0" smtClean="0">
                <a:solidFill>
                  <a:srgbClr val="FFFF00"/>
                </a:solidFill>
              </a:rPr>
              <a:t>expression, </a:t>
            </a:r>
            <a:r>
              <a:rPr lang="en-CA" b="1" dirty="0">
                <a:solidFill>
                  <a:srgbClr val="FFFF00"/>
                </a:solidFill>
              </a:rPr>
              <a:t>claim the promise of the rainbow, the promise of Creation’s sustaining love</a:t>
            </a:r>
            <a:r>
              <a:rPr lang="en-CA" b="1" dirty="0" smtClean="0">
                <a:solidFill>
                  <a:srgbClr val="FFFF00"/>
                </a:solidFill>
              </a:rPr>
              <a:t>.</a:t>
            </a:r>
            <a:endParaRPr lang="en-CA" dirty="0">
              <a:solidFill>
                <a:srgbClr val="FFFF00"/>
              </a:solidFill>
            </a:endParaRPr>
          </a:p>
        </p:txBody>
      </p:sp>
    </p:spTree>
    <p:extLst>
      <p:ext uri="{BB962C8B-B14F-4D97-AF65-F5344CB8AC3E}">
        <p14:creationId xmlns:p14="http://schemas.microsoft.com/office/powerpoint/2010/main" val="13567392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12968" cy="6394722"/>
          </a:xfrm>
        </p:spPr>
        <p:txBody>
          <a:bodyPr>
            <a:normAutofit fontScale="90000"/>
          </a:bodyPr>
          <a:lstStyle/>
          <a:p>
            <a:r>
              <a:rPr lang="en-CA" dirty="0"/>
              <a:t>From the Hebrew Scriptures, we read: This is the sign of the covenant that I make between me and you and every living creature that is with you, for all generations: I have set my bow in the clouds, and it shall be a sign of the covenant between me and the earth. When the bow is seen in the clouds, I will remember my covenant that is between me and you and every living thing</a:t>
            </a:r>
            <a:r>
              <a:rPr lang="en-CA" dirty="0" smtClean="0"/>
              <a:t>.</a:t>
            </a:r>
            <a:endParaRPr lang="en-CA" dirty="0"/>
          </a:p>
        </p:txBody>
      </p:sp>
    </p:spTree>
    <p:extLst>
      <p:ext uri="{BB962C8B-B14F-4D97-AF65-F5344CB8AC3E}">
        <p14:creationId xmlns:p14="http://schemas.microsoft.com/office/powerpoint/2010/main" val="19802978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58618"/>
          </a:xfrm>
        </p:spPr>
        <p:txBody>
          <a:bodyPr/>
          <a:lstStyle/>
          <a:p>
            <a:r>
              <a:rPr lang="en-CA" b="1" dirty="0">
                <a:solidFill>
                  <a:srgbClr val="FFFF00"/>
                </a:solidFill>
              </a:rPr>
              <a:t>All: We proclaim our pride.</a:t>
            </a:r>
            <a:r>
              <a:rPr lang="en-CA" dirty="0">
                <a:solidFill>
                  <a:srgbClr val="FFFF00"/>
                </a:solidFill>
              </a:rPr>
              <a:t> </a:t>
            </a:r>
          </a:p>
        </p:txBody>
      </p:sp>
    </p:spTree>
    <p:extLst>
      <p:ext uri="{BB962C8B-B14F-4D97-AF65-F5344CB8AC3E}">
        <p14:creationId xmlns:p14="http://schemas.microsoft.com/office/powerpoint/2010/main" val="40683722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78698"/>
          </a:xfrm>
        </p:spPr>
        <p:txBody>
          <a:bodyPr>
            <a:normAutofit/>
          </a:bodyPr>
          <a:lstStyle/>
          <a:p>
            <a:r>
              <a:rPr lang="en-CA" sz="4000" dirty="0"/>
              <a:t>It is much easier for society and </a:t>
            </a:r>
            <a:r>
              <a:rPr lang="en-CA" sz="4000" dirty="0" smtClean="0"/>
              <a:t>many homophobic religions </a:t>
            </a:r>
            <a:r>
              <a:rPr lang="en-CA" sz="4000" dirty="0"/>
              <a:t>to tolerate a </a:t>
            </a:r>
            <a:r>
              <a:rPr lang="en-CA" sz="4000" dirty="0" smtClean="0"/>
              <a:t>gay </a:t>
            </a:r>
            <a:r>
              <a:rPr lang="en-CA" sz="4000" dirty="0" err="1" smtClean="0"/>
              <a:t>gay</a:t>
            </a:r>
            <a:r>
              <a:rPr lang="en-CA" sz="4000" dirty="0"/>
              <a:t> </a:t>
            </a:r>
            <a:r>
              <a:rPr lang="en-CA" sz="4000" dirty="0" smtClean="0"/>
              <a:t>person who sits quietly and doesn’t speak up, </a:t>
            </a:r>
            <a:r>
              <a:rPr lang="en-CA" sz="4000" dirty="0"/>
              <a:t>than a proud and creative gay </a:t>
            </a:r>
            <a:r>
              <a:rPr lang="en-CA" sz="4000" dirty="0" smtClean="0"/>
              <a:t>man, lesbian, transgender or two-spirit person. </a:t>
            </a:r>
            <a:r>
              <a:rPr lang="en-CA" sz="4000" dirty="0"/>
              <a:t>May we march with pride and creativity in our whole lives.</a:t>
            </a:r>
            <a:r>
              <a:rPr lang="en-CA" sz="4000" dirty="0" smtClean="0">
                <a:effectLst/>
              </a:rPr>
              <a:t/>
            </a:r>
            <a:br>
              <a:rPr lang="en-CA" sz="4000" dirty="0" smtClean="0">
                <a:effectLst/>
              </a:rPr>
            </a:br>
            <a:endParaRPr lang="en-CA" sz="4000" dirty="0"/>
          </a:p>
        </p:txBody>
      </p:sp>
    </p:spTree>
    <p:extLst>
      <p:ext uri="{BB962C8B-B14F-4D97-AF65-F5344CB8AC3E}">
        <p14:creationId xmlns:p14="http://schemas.microsoft.com/office/powerpoint/2010/main" val="14145280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70586"/>
          </a:xfrm>
        </p:spPr>
        <p:txBody>
          <a:bodyPr/>
          <a:lstStyle/>
          <a:p>
            <a:r>
              <a:rPr lang="en-CA" b="1" dirty="0">
                <a:solidFill>
                  <a:srgbClr val="FFFF00"/>
                </a:solidFill>
              </a:rPr>
              <a:t>All: We proclaim our bold intentions</a:t>
            </a:r>
            <a:endParaRPr lang="en-CA" dirty="0">
              <a:solidFill>
                <a:srgbClr val="FFFF00"/>
              </a:solidFill>
            </a:endParaRPr>
          </a:p>
        </p:txBody>
      </p:sp>
    </p:spTree>
    <p:extLst>
      <p:ext uri="{BB962C8B-B14F-4D97-AF65-F5344CB8AC3E}">
        <p14:creationId xmlns:p14="http://schemas.microsoft.com/office/powerpoint/2010/main" val="861870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latin typeface="AR JULIAN" panose="02000000000000000000" pitchFamily="2" charset="0"/>
              </a:rPr>
              <a:t>Call to Worship</a:t>
            </a:r>
            <a:endParaRPr lang="en-CA" sz="7200" dirty="0">
              <a:latin typeface="AR JULIAN" panose="02000000000000000000"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776" y="1556792"/>
            <a:ext cx="3940547" cy="4974260"/>
          </a:xfrm>
          <a:prstGeom prst="rect">
            <a:avLst/>
          </a:prstGeom>
        </p:spPr>
      </p:pic>
      <p:sp>
        <p:nvSpPr>
          <p:cNvPr id="4" name="TextBox 3"/>
          <p:cNvSpPr txBox="1"/>
          <p:nvPr/>
        </p:nvSpPr>
        <p:spPr>
          <a:xfrm>
            <a:off x="6588224" y="3859256"/>
            <a:ext cx="2255233" cy="369332"/>
          </a:xfrm>
          <a:prstGeom prst="rect">
            <a:avLst/>
          </a:prstGeom>
          <a:noFill/>
        </p:spPr>
        <p:txBody>
          <a:bodyPr wrap="none" rtlCol="0">
            <a:spAutoFit/>
          </a:bodyPr>
          <a:lstStyle/>
          <a:p>
            <a:r>
              <a:rPr lang="en-CA" dirty="0"/>
              <a:t>Pride by </a:t>
            </a:r>
            <a:r>
              <a:rPr lang="en-CA" dirty="0" err="1"/>
              <a:t>Devika</a:t>
            </a:r>
            <a:r>
              <a:rPr lang="en-CA" dirty="0"/>
              <a:t> Gupta</a:t>
            </a:r>
          </a:p>
        </p:txBody>
      </p:sp>
    </p:spTree>
    <p:extLst>
      <p:ext uri="{BB962C8B-B14F-4D97-AF65-F5344CB8AC3E}">
        <p14:creationId xmlns:p14="http://schemas.microsoft.com/office/powerpoint/2010/main" val="35264867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78698"/>
          </a:xfrm>
        </p:spPr>
        <p:txBody>
          <a:bodyPr>
            <a:normAutofit/>
          </a:bodyPr>
          <a:lstStyle/>
          <a:p>
            <a:r>
              <a:rPr lang="en-CA" sz="4000" dirty="0"/>
              <a:t>With Rev. Dr. Martin Luther King, Jr., we remember that the oppressed set both the time table and the agenda for liberation. If we say now is the time, then now is the time. May wisdom sustain us.</a:t>
            </a:r>
            <a:r>
              <a:rPr lang="en-CA" sz="4000" dirty="0" smtClean="0">
                <a:effectLst/>
              </a:rPr>
              <a:t/>
            </a:r>
            <a:br>
              <a:rPr lang="en-CA" sz="4000" dirty="0" smtClean="0">
                <a:effectLst/>
              </a:rPr>
            </a:br>
            <a:endParaRPr lang="en-CA" sz="4000" dirty="0"/>
          </a:p>
        </p:txBody>
      </p:sp>
    </p:spTree>
    <p:extLst>
      <p:ext uri="{BB962C8B-B14F-4D97-AF65-F5344CB8AC3E}">
        <p14:creationId xmlns:p14="http://schemas.microsoft.com/office/powerpoint/2010/main" val="16295747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54562"/>
          </a:xfrm>
        </p:spPr>
        <p:txBody>
          <a:bodyPr/>
          <a:lstStyle/>
          <a:p>
            <a:r>
              <a:rPr lang="en-CA" b="1" dirty="0">
                <a:solidFill>
                  <a:srgbClr val="FFFF00"/>
                </a:solidFill>
              </a:rPr>
              <a:t>All: We remember that we are not isolated or alone in either our oppression or our struggle</a:t>
            </a:r>
            <a:r>
              <a:rPr lang="en-CA" b="1" dirty="0"/>
              <a:t>. </a:t>
            </a:r>
            <a:endParaRPr lang="en-CA" dirty="0"/>
          </a:p>
        </p:txBody>
      </p:sp>
    </p:spTree>
    <p:extLst>
      <p:ext uri="{BB962C8B-B14F-4D97-AF65-F5344CB8AC3E}">
        <p14:creationId xmlns:p14="http://schemas.microsoft.com/office/powerpoint/2010/main" val="30980934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6250706"/>
          </a:xfrm>
        </p:spPr>
        <p:txBody>
          <a:bodyPr>
            <a:normAutofit/>
          </a:bodyPr>
          <a:lstStyle/>
          <a:p>
            <a:r>
              <a:rPr lang="en-CA" sz="4000" dirty="0"/>
              <a:t>May our pride and our quest for freedom light a flame within us that is a passion for justice for all who are disregarded, overlooked, or oppressed: First Nations peoples, African-Canadians, women, the poor in Canada and throughout the world, those with disabilities, our elders. </a:t>
            </a:r>
          </a:p>
        </p:txBody>
      </p:sp>
    </p:spTree>
    <p:extLst>
      <p:ext uri="{BB962C8B-B14F-4D97-AF65-F5344CB8AC3E}">
        <p14:creationId xmlns:p14="http://schemas.microsoft.com/office/powerpoint/2010/main" val="22537806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58618"/>
          </a:xfrm>
        </p:spPr>
        <p:txBody>
          <a:bodyPr>
            <a:normAutofit/>
          </a:bodyPr>
          <a:lstStyle/>
          <a:p>
            <a:r>
              <a:rPr lang="en-CA" sz="4000" dirty="0" smtClean="0"/>
              <a:t>May we realize our own participation in fear and denial, in injustice and </a:t>
            </a:r>
            <a:r>
              <a:rPr lang="en-CA" sz="4000" dirty="0" err="1" smtClean="0"/>
              <a:t>lovelessness</a:t>
            </a:r>
            <a:r>
              <a:rPr lang="en-CA" sz="4000" dirty="0" smtClean="0"/>
              <a:t>, and do what we can each day to live in equity and love.</a:t>
            </a:r>
            <a:endParaRPr lang="en-CA" sz="4000" dirty="0"/>
          </a:p>
        </p:txBody>
      </p:sp>
    </p:spTree>
    <p:extLst>
      <p:ext uri="{BB962C8B-B14F-4D97-AF65-F5344CB8AC3E}">
        <p14:creationId xmlns:p14="http://schemas.microsoft.com/office/powerpoint/2010/main" val="28343434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74642"/>
          </a:xfrm>
        </p:spPr>
        <p:txBody>
          <a:bodyPr/>
          <a:lstStyle/>
          <a:p>
            <a:r>
              <a:rPr lang="en-CA" b="1" dirty="0">
                <a:solidFill>
                  <a:srgbClr val="FFFF00"/>
                </a:solidFill>
              </a:rPr>
              <a:t>All: We proclaim ourselves as people of faith, living for right relation in our world.</a:t>
            </a:r>
            <a:r>
              <a:rPr lang="en-CA" dirty="0">
                <a:solidFill>
                  <a:srgbClr val="FFFF00"/>
                </a:solidFill>
              </a:rPr>
              <a:t> </a:t>
            </a:r>
          </a:p>
        </p:txBody>
      </p:sp>
    </p:spTree>
    <p:extLst>
      <p:ext uri="{BB962C8B-B14F-4D97-AF65-F5344CB8AC3E}">
        <p14:creationId xmlns:p14="http://schemas.microsoft.com/office/powerpoint/2010/main" val="39846896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4722"/>
          </a:xfrm>
        </p:spPr>
        <p:txBody>
          <a:bodyPr>
            <a:normAutofit/>
          </a:bodyPr>
          <a:lstStyle/>
          <a:p>
            <a:r>
              <a:rPr lang="en-CA" sz="4000" dirty="0"/>
              <a:t>May we become the bread of life, the wine of forgiveness and reconciliation as we break and pour ourselves out in the struggle against oppression and hopelessness.</a:t>
            </a:r>
          </a:p>
        </p:txBody>
      </p:sp>
    </p:spTree>
    <p:extLst>
      <p:ext uri="{BB962C8B-B14F-4D97-AF65-F5344CB8AC3E}">
        <p14:creationId xmlns:p14="http://schemas.microsoft.com/office/powerpoint/2010/main" val="130743404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86610"/>
          </a:xfrm>
        </p:spPr>
        <p:txBody>
          <a:bodyPr/>
          <a:lstStyle/>
          <a:p>
            <a:r>
              <a:rPr lang="en-CA" b="1" dirty="0">
                <a:solidFill>
                  <a:srgbClr val="FFFF00"/>
                </a:solidFill>
              </a:rPr>
              <a:t>All: We proclaim our vision of diversity and hope and our responsibility to share this vision.</a:t>
            </a:r>
            <a:r>
              <a:rPr lang="en-CA" dirty="0">
                <a:solidFill>
                  <a:srgbClr val="FFFF00"/>
                </a:solidFill>
              </a:rPr>
              <a:t> </a:t>
            </a:r>
          </a:p>
        </p:txBody>
      </p:sp>
    </p:spTree>
    <p:extLst>
      <p:ext uri="{BB962C8B-B14F-4D97-AF65-F5344CB8AC3E}">
        <p14:creationId xmlns:p14="http://schemas.microsoft.com/office/powerpoint/2010/main" val="35956070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18658"/>
          </a:xfrm>
        </p:spPr>
        <p:txBody>
          <a:bodyPr>
            <a:normAutofit/>
          </a:bodyPr>
          <a:lstStyle/>
          <a:p>
            <a:r>
              <a:rPr lang="en-CA" sz="4000" dirty="0"/>
              <a:t>May we join with one another and the spirit to follow in the way of the Hebrew prophet Isaiah by bringing good news to the oppressed, binding up the broken-hearted, comforting all who mourn, offering the oil of gladness and lasting joy. </a:t>
            </a:r>
          </a:p>
        </p:txBody>
      </p:sp>
    </p:spTree>
    <p:extLst>
      <p:ext uri="{BB962C8B-B14F-4D97-AF65-F5344CB8AC3E}">
        <p14:creationId xmlns:p14="http://schemas.microsoft.com/office/powerpoint/2010/main" val="202366343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latin typeface="AR JULIAN" panose="02000000000000000000" pitchFamily="2" charset="0"/>
              </a:rPr>
              <a:t>With One Voice</a:t>
            </a:r>
            <a:endParaRPr lang="en-CA" sz="7200" dirty="0">
              <a:latin typeface="AR JULI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1772816"/>
            <a:ext cx="3888978" cy="4872501"/>
          </a:xfrm>
          <a:prstGeom prst="rect">
            <a:avLst/>
          </a:prstGeom>
        </p:spPr>
      </p:pic>
      <p:sp>
        <p:nvSpPr>
          <p:cNvPr id="4" name="Rectangle 3"/>
          <p:cNvSpPr/>
          <p:nvPr/>
        </p:nvSpPr>
        <p:spPr>
          <a:xfrm>
            <a:off x="6732240" y="3885900"/>
            <a:ext cx="2213683" cy="646331"/>
          </a:xfrm>
          <a:prstGeom prst="rect">
            <a:avLst/>
          </a:prstGeom>
        </p:spPr>
        <p:txBody>
          <a:bodyPr wrap="none">
            <a:spAutoFit/>
          </a:bodyPr>
          <a:lstStyle/>
          <a:p>
            <a:r>
              <a:rPr lang="en-CA" dirty="0"/>
              <a:t>Chicago Pride Parade </a:t>
            </a:r>
            <a:endParaRPr lang="en-CA" dirty="0" smtClean="0"/>
          </a:p>
          <a:p>
            <a:r>
              <a:rPr lang="en-CA" dirty="0" smtClean="0"/>
              <a:t>by </a:t>
            </a:r>
            <a:r>
              <a:rPr lang="en-CA" dirty="0"/>
              <a:t>James Rudolph</a:t>
            </a:r>
          </a:p>
        </p:txBody>
      </p:sp>
    </p:spTree>
    <p:extLst>
      <p:ext uri="{BB962C8B-B14F-4D97-AF65-F5344CB8AC3E}">
        <p14:creationId xmlns:p14="http://schemas.microsoft.com/office/powerpoint/2010/main" val="30528840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628800"/>
            <a:ext cx="8928992" cy="4032448"/>
          </a:xfrm>
        </p:spPr>
        <p:txBody>
          <a:bodyPr>
            <a:normAutofit fontScale="90000"/>
          </a:bodyPr>
          <a:lstStyle/>
          <a:p>
            <a:r>
              <a:rPr lang="en-US" b="1" dirty="0" smtClean="0"/>
              <a:t>Take the Word and go out to every land:</a:t>
            </a:r>
            <a:br>
              <a:rPr lang="en-US" b="1" dirty="0" smtClean="0"/>
            </a:br>
            <a:r>
              <a:rPr lang="en-US" b="1" dirty="0" smtClean="0"/>
              <a:t>Shine the light of Christ for all to see!</a:t>
            </a:r>
            <a:br>
              <a:rPr lang="en-US" b="1" dirty="0" smtClean="0"/>
            </a:br>
            <a:r>
              <a:rPr lang="en-US" b="1" dirty="0" smtClean="0"/>
              <a:t>May the lives of those we touch </a:t>
            </a:r>
            <a:br>
              <a:rPr lang="en-US" b="1" dirty="0" smtClean="0"/>
            </a:br>
            <a:r>
              <a:rPr lang="en-US" b="1" dirty="0" smtClean="0"/>
              <a:t>sing praise to God above.</a:t>
            </a:r>
            <a:br>
              <a:rPr lang="en-US" b="1" dirty="0" smtClean="0"/>
            </a:br>
            <a:r>
              <a:rPr lang="en-US" b="1" dirty="0" smtClean="0"/>
              <a:t>Let us sing,</a:t>
            </a:r>
            <a:br>
              <a:rPr lang="en-US" b="1" dirty="0" smtClean="0"/>
            </a:br>
            <a:r>
              <a:rPr lang="en-US" b="1" dirty="0" smtClean="0"/>
              <a:t>We’ll sing: </a:t>
            </a:r>
            <a:endParaRPr lang="en-CA" b="1" dirty="0"/>
          </a:p>
        </p:txBody>
      </p:sp>
    </p:spTree>
    <p:extLst>
      <p:ext uri="{BB962C8B-B14F-4D97-AF65-F5344CB8AC3E}">
        <p14:creationId xmlns:p14="http://schemas.microsoft.com/office/powerpoint/2010/main" val="821569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856984" cy="6480720"/>
          </a:xfrm>
        </p:spPr>
        <p:txBody>
          <a:bodyPr>
            <a:normAutofit fontScale="90000"/>
          </a:bodyPr>
          <a:lstStyle/>
          <a:p>
            <a:r>
              <a:rPr lang="en-CA" dirty="0"/>
              <a:t>One: We bid you welcome, who come with wary spirit seeking rest.</a:t>
            </a:r>
            <a:r>
              <a:rPr lang="en-CA" dirty="0" smtClean="0">
                <a:effectLst/>
              </a:rPr>
              <a:t/>
            </a:r>
            <a:br>
              <a:rPr lang="en-CA" dirty="0" smtClean="0">
                <a:effectLst/>
              </a:rPr>
            </a:br>
            <a:r>
              <a:rPr lang="en-CA" b="1" dirty="0">
                <a:solidFill>
                  <a:srgbClr val="FFFF00"/>
                </a:solidFill>
              </a:rPr>
              <a:t>All: Who come with troubles that are too much with you, who come hurt and afraid.</a:t>
            </a:r>
            <a:r>
              <a:rPr lang="en-CA" dirty="0" smtClean="0">
                <a:solidFill>
                  <a:srgbClr val="FFFF00"/>
                </a:solidFill>
                <a:effectLst/>
              </a:rPr>
              <a:t/>
            </a:r>
            <a:br>
              <a:rPr lang="en-CA" dirty="0" smtClean="0">
                <a:solidFill>
                  <a:srgbClr val="FFFF00"/>
                </a:solidFill>
                <a:effectLst/>
              </a:rPr>
            </a:br>
            <a:r>
              <a:rPr lang="en-CA" dirty="0"/>
              <a:t>One: We bid you welcome, who come with hope in your heart.</a:t>
            </a:r>
            <a:r>
              <a:rPr lang="en-CA" dirty="0" smtClean="0">
                <a:effectLst/>
              </a:rPr>
              <a:t/>
            </a:r>
            <a:br>
              <a:rPr lang="en-CA" dirty="0" smtClean="0">
                <a:effectLst/>
              </a:rPr>
            </a:br>
            <a:r>
              <a:rPr lang="en-CA" b="1" dirty="0">
                <a:solidFill>
                  <a:srgbClr val="FFFF00"/>
                </a:solidFill>
              </a:rPr>
              <a:t>All: Who come with anticipation in your step, who come proud and joyous</a:t>
            </a:r>
            <a:r>
              <a:rPr lang="en-CA" b="1" dirty="0" smtClean="0">
                <a:solidFill>
                  <a:srgbClr val="FFFF00"/>
                </a:solidFill>
              </a:rPr>
              <a:t>.</a:t>
            </a:r>
            <a:endParaRPr lang="en-CA" dirty="0">
              <a:solidFill>
                <a:srgbClr val="FFFF00"/>
              </a:solidFill>
            </a:endParaRPr>
          </a:p>
        </p:txBody>
      </p:sp>
    </p:spTree>
    <p:extLst>
      <p:ext uri="{BB962C8B-B14F-4D97-AF65-F5344CB8AC3E}">
        <p14:creationId xmlns:p14="http://schemas.microsoft.com/office/powerpoint/2010/main" val="237948776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92896"/>
            <a:ext cx="9144000" cy="1143000"/>
          </a:xfrm>
        </p:spPr>
        <p:txBody>
          <a:bodyPr>
            <a:normAutofit fontScale="90000"/>
          </a:bodyPr>
          <a:lstStyle/>
          <a:p>
            <a:r>
              <a:rPr lang="en-US" b="1" dirty="0" smtClean="0"/>
              <a:t>With one voice we’ll pass the Word along;</a:t>
            </a:r>
            <a:br>
              <a:rPr lang="en-US" b="1" dirty="0" smtClean="0"/>
            </a:br>
            <a:r>
              <a:rPr lang="en-US" b="1" dirty="0" smtClean="0"/>
              <a:t>With one voice, bring justice to the world.</a:t>
            </a:r>
            <a:br>
              <a:rPr lang="en-US" b="1" dirty="0" smtClean="0"/>
            </a:br>
            <a:r>
              <a:rPr lang="en-US" b="1" dirty="0" smtClean="0"/>
              <a:t>And with     all the angels we’ll spread </a:t>
            </a:r>
            <a:br>
              <a:rPr lang="en-US" b="1" dirty="0" smtClean="0"/>
            </a:br>
            <a:r>
              <a:rPr lang="en-US" b="1" dirty="0" smtClean="0"/>
              <a:t>the goodness of God.</a:t>
            </a:r>
            <a:br>
              <a:rPr lang="en-US" b="1" dirty="0" smtClean="0"/>
            </a:br>
            <a:r>
              <a:rPr lang="en-US" b="1" dirty="0" smtClean="0"/>
              <a:t>With all     power and glory </a:t>
            </a:r>
            <a:br>
              <a:rPr lang="en-US" b="1" dirty="0" smtClean="0"/>
            </a:br>
            <a:r>
              <a:rPr lang="en-US" b="1" dirty="0" smtClean="0"/>
              <a:t>the Word of God shall reign.</a:t>
            </a:r>
            <a:endParaRPr lang="en-CA" b="1" dirty="0"/>
          </a:p>
        </p:txBody>
      </p:sp>
    </p:spTree>
    <p:extLst>
      <p:ext uri="{BB962C8B-B14F-4D97-AF65-F5344CB8AC3E}">
        <p14:creationId xmlns:p14="http://schemas.microsoft.com/office/powerpoint/2010/main" val="32992250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132856"/>
            <a:ext cx="8229600" cy="2736304"/>
          </a:xfrm>
        </p:spPr>
        <p:txBody>
          <a:bodyPr>
            <a:normAutofit fontScale="90000"/>
          </a:bodyPr>
          <a:lstStyle/>
          <a:p>
            <a:r>
              <a:rPr lang="en-US" b="1" dirty="0" smtClean="0"/>
              <a:t>Take the Word to our </a:t>
            </a:r>
            <a:r>
              <a:rPr lang="en-US" b="1" dirty="0" err="1" smtClean="0"/>
              <a:t>neighbourhoods</a:t>
            </a:r>
            <a:r>
              <a:rPr lang="en-US" b="1" dirty="0" smtClean="0"/>
              <a:t> and streets</a:t>
            </a:r>
            <a:br>
              <a:rPr lang="en-US" b="1" dirty="0" smtClean="0"/>
            </a:br>
            <a:r>
              <a:rPr lang="en-US" b="1" dirty="0" smtClean="0"/>
              <a:t>Shine the light of Christ for all to see!</a:t>
            </a:r>
            <a:br>
              <a:rPr lang="en-US" b="1" dirty="0" smtClean="0"/>
            </a:br>
            <a:r>
              <a:rPr lang="en-US" b="1" dirty="0" smtClean="0"/>
              <a:t>May we all set out to live in peace and harmony.</a:t>
            </a:r>
            <a:br>
              <a:rPr lang="en-US" b="1" dirty="0" smtClean="0"/>
            </a:br>
            <a:r>
              <a:rPr lang="en-US" b="1" dirty="0" smtClean="0"/>
              <a:t>They will see and sing: </a:t>
            </a:r>
            <a:endParaRPr lang="en-CA" b="1" dirty="0"/>
          </a:p>
        </p:txBody>
      </p:sp>
    </p:spTree>
    <p:extLst>
      <p:ext uri="{BB962C8B-B14F-4D97-AF65-F5344CB8AC3E}">
        <p14:creationId xmlns:p14="http://schemas.microsoft.com/office/powerpoint/2010/main" val="97405831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92896"/>
            <a:ext cx="9144000" cy="1143000"/>
          </a:xfrm>
        </p:spPr>
        <p:txBody>
          <a:bodyPr>
            <a:normAutofit fontScale="90000"/>
          </a:bodyPr>
          <a:lstStyle/>
          <a:p>
            <a:r>
              <a:rPr lang="en-US" b="1" dirty="0" smtClean="0"/>
              <a:t>With one voice we’ll pass the Word along;</a:t>
            </a:r>
            <a:br>
              <a:rPr lang="en-US" b="1" dirty="0" smtClean="0"/>
            </a:br>
            <a:r>
              <a:rPr lang="en-US" b="1" dirty="0" smtClean="0"/>
              <a:t>With one voice, bring justice to the world.</a:t>
            </a:r>
            <a:br>
              <a:rPr lang="en-US" b="1" dirty="0" smtClean="0"/>
            </a:br>
            <a:r>
              <a:rPr lang="en-US" b="1" dirty="0" smtClean="0"/>
              <a:t>And with     all the angels we’ll spread </a:t>
            </a:r>
            <a:br>
              <a:rPr lang="en-US" b="1" dirty="0" smtClean="0"/>
            </a:br>
            <a:r>
              <a:rPr lang="en-US" b="1" dirty="0" smtClean="0"/>
              <a:t>the goodness of God.</a:t>
            </a:r>
            <a:br>
              <a:rPr lang="en-US" b="1" dirty="0" smtClean="0"/>
            </a:br>
            <a:r>
              <a:rPr lang="en-US" b="1" dirty="0" smtClean="0"/>
              <a:t>With all     power and glory </a:t>
            </a:r>
            <a:br>
              <a:rPr lang="en-US" b="1" dirty="0" smtClean="0"/>
            </a:br>
            <a:r>
              <a:rPr lang="en-US" b="1" dirty="0" smtClean="0"/>
              <a:t>the Word of God shall reign.</a:t>
            </a:r>
            <a:endParaRPr lang="en-CA" b="1" dirty="0"/>
          </a:p>
        </p:txBody>
      </p:sp>
    </p:spTree>
    <p:extLst>
      <p:ext uri="{BB962C8B-B14F-4D97-AF65-F5344CB8AC3E}">
        <p14:creationId xmlns:p14="http://schemas.microsoft.com/office/powerpoint/2010/main" val="16906902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204864"/>
            <a:ext cx="8928992" cy="1143000"/>
          </a:xfrm>
        </p:spPr>
        <p:txBody>
          <a:bodyPr>
            <a:normAutofit fontScale="90000"/>
          </a:bodyPr>
          <a:lstStyle/>
          <a:p>
            <a:r>
              <a:rPr lang="en-US" b="1" dirty="0" smtClean="0"/>
              <a:t>Take the Word to the people in despair;</a:t>
            </a:r>
            <a:br>
              <a:rPr lang="en-US" b="1" dirty="0" smtClean="0"/>
            </a:br>
            <a:r>
              <a:rPr lang="en-US" b="1" dirty="0" smtClean="0"/>
              <a:t>Shine the light of Christ for all to see!</a:t>
            </a:r>
            <a:br>
              <a:rPr lang="en-US" b="1" dirty="0" smtClean="0"/>
            </a:br>
            <a:r>
              <a:rPr lang="en-US" b="1" dirty="0" smtClean="0"/>
              <a:t>May our actions and our deeds brings comfort to their needs.</a:t>
            </a:r>
            <a:br>
              <a:rPr lang="en-US" b="1" dirty="0" smtClean="0"/>
            </a:br>
            <a:r>
              <a:rPr lang="en-US" b="1" dirty="0" smtClean="0"/>
              <a:t>And they’ll know and sing:</a:t>
            </a:r>
            <a:endParaRPr lang="en-CA" b="1" dirty="0"/>
          </a:p>
        </p:txBody>
      </p:sp>
    </p:spTree>
    <p:extLst>
      <p:ext uri="{BB962C8B-B14F-4D97-AF65-F5344CB8AC3E}">
        <p14:creationId xmlns:p14="http://schemas.microsoft.com/office/powerpoint/2010/main" val="23653442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92896"/>
            <a:ext cx="9144000" cy="1143000"/>
          </a:xfrm>
        </p:spPr>
        <p:txBody>
          <a:bodyPr>
            <a:normAutofit fontScale="90000"/>
          </a:bodyPr>
          <a:lstStyle/>
          <a:p>
            <a:r>
              <a:rPr lang="en-US" b="1" dirty="0" smtClean="0"/>
              <a:t>With one voice we’ll pass the Word along;</a:t>
            </a:r>
            <a:br>
              <a:rPr lang="en-US" b="1" dirty="0" smtClean="0"/>
            </a:br>
            <a:r>
              <a:rPr lang="en-US" b="1" dirty="0" smtClean="0"/>
              <a:t>With one voice, bring justice to the world.</a:t>
            </a:r>
            <a:br>
              <a:rPr lang="en-US" b="1" dirty="0" smtClean="0"/>
            </a:br>
            <a:r>
              <a:rPr lang="en-US" b="1" dirty="0" smtClean="0"/>
              <a:t>And with     all the angels we’ll spread </a:t>
            </a:r>
            <a:br>
              <a:rPr lang="en-US" b="1" dirty="0" smtClean="0"/>
            </a:br>
            <a:r>
              <a:rPr lang="en-US" b="1" dirty="0" smtClean="0"/>
              <a:t>the goodness of God.</a:t>
            </a:r>
            <a:br>
              <a:rPr lang="en-US" b="1" dirty="0" smtClean="0"/>
            </a:br>
            <a:r>
              <a:rPr lang="en-US" b="1" dirty="0" smtClean="0"/>
              <a:t>With all     power and glory </a:t>
            </a:r>
            <a:br>
              <a:rPr lang="en-US" b="1" dirty="0" smtClean="0"/>
            </a:br>
            <a:r>
              <a:rPr lang="en-US" b="1" dirty="0" smtClean="0"/>
              <a:t>the Word of God shall reign.**</a:t>
            </a:r>
            <a:endParaRPr lang="en-CA" b="1" dirty="0"/>
          </a:p>
        </p:txBody>
      </p:sp>
    </p:spTree>
    <p:extLst>
      <p:ext uri="{BB962C8B-B14F-4D97-AF65-F5344CB8AC3E}">
        <p14:creationId xmlns:p14="http://schemas.microsoft.com/office/powerpoint/2010/main" val="279617853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latin typeface="AR JULIAN" panose="02000000000000000000" pitchFamily="2" charset="0"/>
              </a:rPr>
              <a:t>Benediction</a:t>
            </a:r>
            <a:endParaRPr lang="en-CA" sz="7200" dirty="0">
              <a:latin typeface="AR JULI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1916832"/>
            <a:ext cx="3742093" cy="4549211"/>
          </a:xfrm>
          <a:prstGeom prst="rect">
            <a:avLst/>
          </a:prstGeom>
        </p:spPr>
      </p:pic>
      <p:sp>
        <p:nvSpPr>
          <p:cNvPr id="4" name="TextBox 3"/>
          <p:cNvSpPr txBox="1"/>
          <p:nvPr/>
        </p:nvSpPr>
        <p:spPr>
          <a:xfrm>
            <a:off x="6660232" y="3868271"/>
            <a:ext cx="1526444" cy="646331"/>
          </a:xfrm>
          <a:prstGeom prst="rect">
            <a:avLst/>
          </a:prstGeom>
          <a:noFill/>
        </p:spPr>
        <p:txBody>
          <a:bodyPr wrap="none" rtlCol="0">
            <a:spAutoFit/>
          </a:bodyPr>
          <a:lstStyle/>
          <a:p>
            <a:r>
              <a:rPr lang="en-CA" dirty="0"/>
              <a:t>Singing Praise </a:t>
            </a:r>
            <a:endParaRPr lang="en-CA" dirty="0" smtClean="0"/>
          </a:p>
          <a:p>
            <a:r>
              <a:rPr lang="en-CA" dirty="0" smtClean="0"/>
              <a:t>by </a:t>
            </a:r>
            <a:r>
              <a:rPr lang="en-CA" dirty="0"/>
              <a:t>Peter Shor</a:t>
            </a:r>
          </a:p>
        </p:txBody>
      </p:sp>
    </p:spTree>
    <p:extLst>
      <p:ext uri="{BB962C8B-B14F-4D97-AF65-F5344CB8AC3E}">
        <p14:creationId xmlns:p14="http://schemas.microsoft.com/office/powerpoint/2010/main" val="380070877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44824"/>
            <a:ext cx="8229600" cy="1143000"/>
          </a:xfrm>
        </p:spPr>
        <p:txBody>
          <a:bodyPr>
            <a:noAutofit/>
          </a:bodyPr>
          <a:lstStyle/>
          <a:p>
            <a:r>
              <a:rPr lang="en-US" sz="7200" dirty="0" smtClean="0">
                <a:latin typeface="AR JULIAN" panose="02000000000000000000" pitchFamily="2" charset="0"/>
              </a:rPr>
              <a:t>Response</a:t>
            </a:r>
            <a:br>
              <a:rPr lang="en-US" sz="7200" dirty="0" smtClean="0">
                <a:latin typeface="AR JULIAN" panose="02000000000000000000" pitchFamily="2" charset="0"/>
              </a:rPr>
            </a:br>
            <a:r>
              <a:rPr lang="en-US" sz="3600" dirty="0" smtClean="0">
                <a:latin typeface="AR JULIAN" panose="02000000000000000000" pitchFamily="2" charset="0"/>
              </a:rPr>
              <a:t/>
            </a:r>
            <a:br>
              <a:rPr lang="en-US" sz="3600" dirty="0" smtClean="0">
                <a:latin typeface="AR JULIAN" panose="02000000000000000000" pitchFamily="2" charset="0"/>
              </a:rPr>
            </a:br>
            <a:r>
              <a:rPr lang="en-US" sz="4000" dirty="0" smtClean="0">
                <a:latin typeface="AR JULIAN" panose="02000000000000000000" pitchFamily="2" charset="0"/>
              </a:rPr>
              <a:t>May the grace of Christ attend us, </a:t>
            </a:r>
            <a:br>
              <a:rPr lang="en-US" sz="4000" dirty="0" smtClean="0">
                <a:latin typeface="AR JULIAN" panose="02000000000000000000" pitchFamily="2" charset="0"/>
              </a:rPr>
            </a:br>
            <a:r>
              <a:rPr lang="en-US" sz="4000" dirty="0" smtClean="0">
                <a:latin typeface="AR JULIAN" panose="02000000000000000000" pitchFamily="2" charset="0"/>
              </a:rPr>
              <a:t>And the love of God surround us,</a:t>
            </a:r>
            <a:br>
              <a:rPr lang="en-US" sz="4000" dirty="0" smtClean="0">
                <a:latin typeface="AR JULIAN" panose="02000000000000000000" pitchFamily="2" charset="0"/>
              </a:rPr>
            </a:br>
            <a:r>
              <a:rPr lang="en-US" sz="4000" dirty="0" smtClean="0">
                <a:latin typeface="AR JULIAN" panose="02000000000000000000" pitchFamily="2" charset="0"/>
              </a:rPr>
              <a:t>And the Holy Spirit keep us now and ever, always.</a:t>
            </a:r>
            <a:br>
              <a:rPr lang="en-US" sz="4000" dirty="0" smtClean="0">
                <a:latin typeface="AR JULIAN" panose="02000000000000000000" pitchFamily="2" charset="0"/>
              </a:rPr>
            </a:br>
            <a:r>
              <a:rPr lang="en-US" sz="4000" dirty="0" smtClean="0">
                <a:latin typeface="AR JULIAN" panose="02000000000000000000" pitchFamily="2" charset="0"/>
              </a:rPr>
              <a:t>Amen, amen, forever and ever.  Amen.**</a:t>
            </a:r>
            <a:endParaRPr lang="en-CA" sz="4000" dirty="0">
              <a:latin typeface="AR JULIAN" panose="02000000000000000000" pitchFamily="2" charset="0"/>
            </a:endParaRPr>
          </a:p>
        </p:txBody>
      </p:sp>
    </p:spTree>
    <p:extLst>
      <p:ext uri="{BB962C8B-B14F-4D97-AF65-F5344CB8AC3E}">
        <p14:creationId xmlns:p14="http://schemas.microsoft.com/office/powerpoint/2010/main" val="15542836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2004</Words>
  <Application>Microsoft Office PowerPoint</Application>
  <PresentationFormat>On-screen Show (4:3)</PresentationFormat>
  <Paragraphs>126</Paragraphs>
  <Slides>96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96</vt:i4>
      </vt:variant>
    </vt:vector>
  </HeadingPairs>
  <TitlesOfParts>
    <vt:vector size="100" baseType="lpstr">
      <vt:lpstr>AR JULIAN</vt:lpstr>
      <vt:lpstr>Arial</vt:lpstr>
      <vt:lpstr>Calibri</vt:lpstr>
      <vt:lpstr>Office Theme</vt:lpstr>
      <vt:lpstr>Sunday, June 4th</vt:lpstr>
      <vt:lpstr>Let Us Build A House (MV #1)</vt:lpstr>
      <vt:lpstr>Let us build a house where love can dwell and all can safely live, a place where saints and children tell how hearts learn to forgive. Built of hope and dreams and visions, rock of faith and vault of grace; here the love of Christ shall end divisions: All are welcome, all are welcome, all are welcome in this place.</vt:lpstr>
      <vt:lpstr>Let us build a house where prophets speak, and word are strong and true, where all God’s children dare to seek to dream God’s reign anew. Here the cross shall stand as witness, and as symbol of God’s grace; here as one we claim the faith of Jesus: All are welcome all are welcome, all are welcome in this place.</vt:lpstr>
      <vt:lpstr>Let us build a house where love is found in water, whine and wheat; a banquet hall on holy ground, where peace and justice meet. Here the love of God through Jesus, is revealed in time and space; as we share in Christ the feast that frees us: All are welcome, all are welcome, all are welcome in this place.</vt:lpstr>
      <vt:lpstr>Let us build a house where hands will reach beyond the wood and stone to heal and strengthen, serve and teach, and live the Word they’ve known. Here the outcast and the stranger bear the image of God’s face; Let us bring an end to fear and danger: All are welcome, all are welcome, all are welcome in this place.</vt:lpstr>
      <vt:lpstr>Let us build a house where all are named, their songs and visions heard and loved and treasured, taught and claimed as words within the Word. Built of tears and cries and laughter, prayers of faith and songs of grace; let this house proclaim from floor to rafter: All are welcome, all are welcome, all are welcome in this place.**</vt:lpstr>
      <vt:lpstr>Call to Worship</vt:lpstr>
      <vt:lpstr>One: We bid you welcome, who come with wary spirit seeking rest. All: Who come with troubles that are too much with you, who come hurt and afraid. One: We bid you welcome, who come with hope in your heart. All: Who come with anticipation in your step, who come proud and joyous.</vt:lpstr>
      <vt:lpstr>One: We bid you welcome, who are seekers of new faith. All: Who come to probe and explore. Who come to learn. One: We bid you welcome, who enter into this hall as a homecoming. All: Who have found here room for your spirit. Who find in this people a family.</vt:lpstr>
      <vt:lpstr>One: Whoever you are, whatever you are, wherever you are on your journey. All: We bid you welcome.</vt:lpstr>
      <vt:lpstr>We Are Called</vt:lpstr>
      <vt:lpstr>Come!  Live in the light! Shine with the joy  and the love of the Lord! We are called to be light  for the kingdom, To live in the freedom  of the city of God. </vt:lpstr>
      <vt:lpstr>We are called to act with justice, We are called to love tenderly; We are called to serve one another, To walk humbly with God. </vt:lpstr>
      <vt:lpstr>Come!  Sing a new song! Show your mercy to all those in fear! We are called to be hope for the hopeless so hatred and blindness will be no more,</vt:lpstr>
      <vt:lpstr>We are called to act with justice, We are called to love tenderly; We are called to serve one another, To walk humbly with God. </vt:lpstr>
      <vt:lpstr>Sing!  Sing a new song! Sing of that great day  when all will be one! God will reign, And we’ll walk with each other  As sisters and brothers united in love.</vt:lpstr>
      <vt:lpstr>We are called to act with justice, We are called to love tenderly; We are called to serve one another, To walk humbly with God. To walk humbly with God. ** </vt:lpstr>
      <vt:lpstr>Prayer of Approach</vt:lpstr>
      <vt:lpstr>O Holy One, known to us in many ways, be present with us now. We ask for your blessings as we rejoice as a community this day. Bless our pride that it be a humble reflection of gratitude for who it is you have created us to be.</vt:lpstr>
      <vt:lpstr>Bless our celebration that it be an expression of our joy in love and in health. Bless our laughter that it herald the building of friendships and relationships. Bless those who may come to oppose us that our happiness may be contagious. </vt:lpstr>
      <vt:lpstr>Bless our differences as a source of our strength and a sign of our respect for one another. Bless those for whom it takes great courage to be here that they may feel the abundance of life.</vt:lpstr>
      <vt:lpstr>Bless our calls for equity and freedom that we may both speak and hear your vision of justice and of peace. Bless each one of us here today with your presence and our presence, one with another. </vt:lpstr>
      <vt:lpstr>O Holy One, we call to you and name you as eternal, ever-present, and boundless in love. Yet there are times, O God, when we fail to recognize you in the dailyness of our lives.</vt:lpstr>
      <vt:lpstr>Sometimes shame clenches tightly around our hearts, and we hide our true feelings. Sometimes fear makes us small, and we miss the chance to speak from our strength. Sometimes doubt invades our hopefulness, and we degrade our own wisdom.</vt:lpstr>
      <vt:lpstr>Holy God, in the daily round from sunrise to sunset, remind us again of your holy presence hovering near us and in us. Free us from shame and self-doubt. Help us to see you in the moment-by-moment possibilities to live honestly, to act courageously, and to speak from our wisdom. </vt:lpstr>
      <vt:lpstr>All this we ask of you, O Holy One, for you are ever faithful to us. Rejoice with us today! Amen.</vt:lpstr>
      <vt:lpstr>Acts 2: 1-21</vt:lpstr>
      <vt:lpstr>2 1-4 When the Feast of Pentecost came, they were all together in one place. Without warning there was a sound like a strong wind, gale force—no one could tell where it came from. It filled the whole building. Then, like a wildfire, the Holy Spirit spread through their ranks, and they started speaking in a number of different languages as the Spirit prompted them.</vt:lpstr>
      <vt:lpstr>5-11 There were many Jews staying in Jerusalem just then, devout pilgrims from all over the world. When they heard the sound, they came on the run. Then when they heard, one after another, their own mother tongues being spoken, they were thunderstruck.</vt:lpstr>
      <vt:lpstr>They couldn’t for the life of them figure out what was going on, and kept saying, “Aren’t these all Galileans? How come we’re hearing them talk in our various mother tongues? Parthians, Medes, and Elamites;</vt:lpstr>
      <vt:lpstr>Visitors from Mesopotamia, Judea, and Cappadocia,     Pontus and Asia, Phrygia and Pamphylia,     Egypt and the parts of Libya belonging to Cyrene; Immigrants from Rome, both Jews and proselytes; Even Cretans and Arabs!</vt:lpstr>
      <vt:lpstr>“They’re speaking our languages, describing God’s mighty works!” 12 Their heads were spinning; they couldn’t make head or tail of any of it. They talked back and forth, confused: “What’s going on here?” 13 Others joked, “They’re drunk on cheap wine.”</vt:lpstr>
      <vt:lpstr>14-21 That’s when Peter stood up and, backed by the other eleven, spoke out with bold urgency: “Fellow Jews, all of you who are visiting Jerusalem, listen carefully and get this story straight. These people aren’t drunk as some of you suspect. </vt:lpstr>
      <vt:lpstr>They haven’t had time to get drunk—it’s only nine o’clock in the morning. This is what the prophet Joel announced would happen: “In the Last Days,” God says, “I will pour out my Spirit     on every kind of people:</vt:lpstr>
      <vt:lpstr>Your sons will prophesy,     also your daughters; Your young men will see visions,     your old men dream dreams. When the time comes,     I’ll pour out my Spirit</vt:lpstr>
      <vt:lpstr>On those who serve me, men and women both,     and they’ll prophesy. I’ll set wonders in the sky above     and signs on the earth below, Blood and fire and billowing smoke,     the sun turning black and the moon blood-red,</vt:lpstr>
      <vt:lpstr>Before the Day of the Lord arrives,     the Day tremendous and marvelous; And whoever calls out for help     to me, God, will be saved.”</vt:lpstr>
      <vt:lpstr>1Corinthians  13: 1-13</vt:lpstr>
      <vt:lpstr>If I speak with human eloquence and angelic ecstasy but don’t love, I’m nothing but the creaking of a rusty gate. 2 If I speak God’s Word with power, revealing all his mysteries and making everything plain as day, and if I have faith that says to a mountain, “Jump,” and it jumps, but I don’t love, I’m nothing.</vt:lpstr>
      <vt:lpstr>3-7 If I give everything I own to the poor and even go to the stake to be burned as a martyr, but I don’t love, I’ve gotten nowhere. So, no matter what I say, what I believe, and what I do, I’m bankrupt without love. Love never gives up. Love cares more for others than for self.</vt:lpstr>
      <vt:lpstr>Love doesn’t want what it doesn’t have. Love doesn’t strut, Doesn’t have a swelled head, Doesn’t force itself on others, Isn’t always “me first,” Doesn’t fly off the handle,</vt:lpstr>
      <vt:lpstr>Doesn’t keep score of the sins of others, Doesn’t revel when others grovel, Takes pleasure in the flowering of truth, Puts up with anything, Trusts God always, Always looks for the best, Never looks back, But keeps going to the end.</vt:lpstr>
      <vt:lpstr>8-10 Love never dies. Inspired speech will be over some day; praying in tongues will end; understanding will reach its limit. We know only a portion of the truth, and what we say about God is always incomplete. But when the Complete arrives, our incompletes will be canceled.</vt:lpstr>
      <vt:lpstr>11 When I was an infant at my mother’s breast, I gurgled and cooed like any infant. When I grew up, I left those infant ways for good. 12 We don’t yet see things clearly. We’re squinting in a fog, peering through a mist. But it won’t be long before the weather clears and the sun shines bright! </vt:lpstr>
      <vt:lpstr>We’ll see it all then, see it all as clearly as God sees us, knowing him directly just as he knows us! 13 But for right now, until that completeness, we have three things to do to lead us toward that consummation: Trust steadily in God, hope unswervingly, love extravagantly. And the best of the three is love.</vt:lpstr>
      <vt:lpstr>Spirit Open My Heart (MV # 79)</vt:lpstr>
      <vt:lpstr>Spirit, open my heart to the joy and pain of living. As you love may I love, in receiving and in giving, Spirit, open my heart.</vt:lpstr>
      <vt:lpstr>God, replace my stony heart with a heart that’s kind and tender. All my coldness and fear to your grace I now surrender.</vt:lpstr>
      <vt:lpstr>Spirit, open my heart to the joy and pain of living. As you love may I love, in receiving and in giving, Spirit, open my heart.</vt:lpstr>
      <vt:lpstr>Write your love upon my heart as my law, my goal, my story. In each thought, word, and deed, my living bring you glory.</vt:lpstr>
      <vt:lpstr>Spirit, open my heart to the joy and pain of living. As you love may I love, in receiving and in giving, Spirit, open my heart.</vt:lpstr>
      <vt:lpstr>May I weep with those who weep, share the joy of sister, brother. In the welcome of Christ, may we welcome one another.</vt:lpstr>
      <vt:lpstr>Spirit, open my heart to the joy and pain of living. As you love may I love, in receiving and in giving, Spirit, open my heart.**</vt:lpstr>
      <vt:lpstr>Offering</vt:lpstr>
      <vt:lpstr>With a vision of hope we move along. Empowered by faith we carry on. Reaching out far and wide,  Moving forward, reaching high. Filled with hope, filled with dreams, We journey on.**</vt:lpstr>
      <vt:lpstr>Communion</vt:lpstr>
      <vt:lpstr>One: God is with us. All: Here in this place; One: at this time of sacred refreshment and renewal. All: Called in grace and gifted in love.</vt:lpstr>
      <vt:lpstr>God, you know us better than we know ourselves. You know our thoughts, our weaknesses, our motivations, our sins. And you love us still.</vt:lpstr>
      <vt:lpstr>Forgive us when we don't believe such love is true or possible; when we wonder how you could love us just as we are, when we forget our intricate construction, fearfully, wonderfully made, in your image!</vt:lpstr>
      <vt:lpstr>Remove from our minds every thought which keeps us from you. Break down the walls, push aside our self-centered ways and help us to trust anew. You know our hearts. </vt:lpstr>
      <vt:lpstr>And you love us still and knowing this we lift up those in this community today who long to feel your presence in their lives…….</vt:lpstr>
      <vt:lpstr>We also pray for all those members of the LGBTTQ community who continue to face oppression and violence as a daily reality of their lives, may your presence gently hold them. </vt:lpstr>
      <vt:lpstr>We pray for those who have been separated from family and friends because of who they are and who they love, may you love fill their hearts and souls. We pray for our world that we may truly come to understand what your love can really mean to all of us.</vt:lpstr>
      <vt:lpstr>God of our ancestors and God of our children, we come knowing we have preferred to test you, rather than to trust you. The famine in our souls makes us long to be filled with the empty promises of the world. </vt:lpstr>
      <vt:lpstr>We listen to the soothing words of the advertisers, rather than to the uncomfortable call of your love.  Forgive us, God of our lives. Bring us out of that dependence on ourselves, and bring us into the presence of the One we seek to follow, not only to Jerusalem, but beyond — into life with you forever Amen.</vt:lpstr>
      <vt:lpstr>Called in grace and gifted in love, Jesus gathered with his friends and shared a meal; the setting simple, the meaning profound. Bread of life, cup of blessing. "This is my body. This is my blood. Do this in remembrance of me."</vt:lpstr>
      <vt:lpstr>This table is God's offer of grace and an invitation to community where forgiveness is found and we are called to be the body of Christ. In that body, we find all shapes, sizes, and abilities, the young and the old, all colors and shades, and the created diversity of loving relationships.</vt:lpstr>
      <vt:lpstr>Together, we are affirmed in our shared mission, and empowered for discipleship. No one goes hungry. This table welcomes everyone! Come, share the feast!</vt:lpstr>
      <vt:lpstr>Prayer of Thanksgiving</vt:lpstr>
      <vt:lpstr>We give thanks to you, God, for this meal. Simple. Elegant. Refreshing. Re-creating. May we hear the call: love one another as you have loved us. One body, many members, the body of Christ. Amen.</vt:lpstr>
      <vt:lpstr>Reflection</vt:lpstr>
      <vt:lpstr>Wind of Change</vt:lpstr>
      <vt:lpstr>Litany of Freedom</vt:lpstr>
      <vt:lpstr>All: We, as people of faith with many different sexual orientations and gender identities and expression, claim the promise of the rainbow, the promise of Creation’s sustaining love.</vt:lpstr>
      <vt:lpstr>From the Hebrew Scriptures, we read: This is the sign of the covenant that I make between me and you and every living creature that is with you, for all generations: I have set my bow in the clouds, and it shall be a sign of the covenant between me and the earth. When the bow is seen in the clouds, I will remember my covenant that is between me and you and every living thing.</vt:lpstr>
      <vt:lpstr>All: We proclaim our pride. </vt:lpstr>
      <vt:lpstr>It is much easier for society and many homophobic religions to tolerate a gay gay person who sits quietly and doesn’t speak up, than a proud and creative gay man, lesbian, transgender or two-spirit person. May we march with pride and creativity in our whole lives. </vt:lpstr>
      <vt:lpstr>All: We proclaim our bold intentions</vt:lpstr>
      <vt:lpstr>With Rev. Dr. Martin Luther King, Jr., we remember that the oppressed set both the time table and the agenda for liberation. If we say now is the time, then now is the time. May wisdom sustain us. </vt:lpstr>
      <vt:lpstr>All: We remember that we are not isolated or alone in either our oppression or our struggle. </vt:lpstr>
      <vt:lpstr>May our pride and our quest for freedom light a flame within us that is a passion for justice for all who are disregarded, overlooked, or oppressed: First Nations peoples, African-Canadians, women, the poor in Canada and throughout the world, those with disabilities, our elders. </vt:lpstr>
      <vt:lpstr>May we realize our own participation in fear and denial, in injustice and lovelessness, and do what we can each day to live in equity and love.</vt:lpstr>
      <vt:lpstr>All: We proclaim ourselves as people of faith, living for right relation in our world. </vt:lpstr>
      <vt:lpstr>May we become the bread of life, the wine of forgiveness and reconciliation as we break and pour ourselves out in the struggle against oppression and hopelessness.</vt:lpstr>
      <vt:lpstr>All: We proclaim our vision of diversity and hope and our responsibility to share this vision. </vt:lpstr>
      <vt:lpstr>May we join with one another and the spirit to follow in the way of the Hebrew prophet Isaiah by bringing good news to the oppressed, binding up the broken-hearted, comforting all who mourn, offering the oil of gladness and lasting joy. </vt:lpstr>
      <vt:lpstr>With One Voice</vt:lpstr>
      <vt:lpstr>Take the Word and go out to every land: Shine the light of Christ for all to see! May the lives of those we touch  sing praise to God above. Let us sing, We’ll sing: </vt:lpstr>
      <vt:lpstr>With one voice we’ll pass the Word along; With one voice, bring justice to the world. And with     all the angels we’ll spread  the goodness of God. With all     power and glory  the Word of God shall reign.</vt:lpstr>
      <vt:lpstr>Take the Word to our neighbourhoods and streets Shine the light of Christ for all to see! May we all set out to live in peace and harmony. They will see and sing: </vt:lpstr>
      <vt:lpstr>With one voice we’ll pass the Word along; With one voice, bring justice to the world. And with     all the angels we’ll spread  the goodness of God. With all     power and glory  the Word of God shall reign.</vt:lpstr>
      <vt:lpstr>Take the Word to the people in despair; Shine the light of Christ for all to see! May our actions and our deeds brings comfort to their needs. And they’ll know and sing:</vt:lpstr>
      <vt:lpstr>With one voice we’ll pass the Word along; With one voice, bring justice to the world. And with     all the angels we’ll spread  the goodness of God. With all     power and glory  the Word of God shall reign.**</vt:lpstr>
      <vt:lpstr>Benediction</vt:lpstr>
      <vt:lpstr>Response  May the grace of Christ attend us,  And the love of God surround us, And the Holy Spirit keep us now and ever, always. Amen, amen, forever and ever.  Amen.**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Sunday, June 4th</dc:title>
  <dc:creator>Sharon</dc:creator>
  <cp:lastModifiedBy>Laura Steidl</cp:lastModifiedBy>
  <cp:revision>24</cp:revision>
  <dcterms:created xsi:type="dcterms:W3CDTF">2017-05-11T18:32:44Z</dcterms:created>
  <dcterms:modified xsi:type="dcterms:W3CDTF">2017-06-05T21:14:36Z</dcterms:modified>
</cp:coreProperties>
</file>